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648" r:id="rId2"/>
    <p:sldId id="264" r:id="rId3"/>
    <p:sldId id="489" r:id="rId4"/>
    <p:sldId id="281" r:id="rId5"/>
    <p:sldId id="360" r:id="rId6"/>
    <p:sldId id="369" r:id="rId7"/>
    <p:sldId id="640" r:id="rId8"/>
    <p:sldId id="639" r:id="rId9"/>
    <p:sldId id="261" r:id="rId10"/>
    <p:sldId id="531" r:id="rId11"/>
    <p:sldId id="374" r:id="rId12"/>
    <p:sldId id="372" r:id="rId13"/>
    <p:sldId id="373" r:id="rId14"/>
    <p:sldId id="376" r:id="rId15"/>
    <p:sldId id="324" r:id="rId16"/>
    <p:sldId id="371" r:id="rId17"/>
    <p:sldId id="435" r:id="rId18"/>
    <p:sldId id="597" r:id="rId19"/>
    <p:sldId id="647" r:id="rId20"/>
    <p:sldId id="266" r:id="rId21"/>
    <p:sldId id="375" r:id="rId22"/>
    <p:sldId id="378" r:id="rId23"/>
    <p:sldId id="341" r:id="rId24"/>
    <p:sldId id="379" r:id="rId25"/>
    <p:sldId id="624" r:id="rId26"/>
    <p:sldId id="605" r:id="rId27"/>
    <p:sldId id="61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CDDD"/>
    <a:srgbClr val="C3D69B"/>
    <a:srgbClr val="D996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showGuides="1">
      <p:cViewPr varScale="1">
        <p:scale>
          <a:sx n="97" d="100"/>
          <a:sy n="97" d="100"/>
        </p:scale>
        <p:origin x="90" y="204"/>
      </p:cViewPr>
      <p:guideLst>
        <p:guide orient="horz" pos="436"/>
        <p:guide pos="461"/>
      </p:guideLst>
    </p:cSldViewPr>
  </p:slideViewPr>
  <p:notesTextViewPr>
    <p:cViewPr>
      <p:scale>
        <a:sx n="1" d="1"/>
        <a:sy n="1" d="1"/>
      </p:scale>
      <p:origin x="0" y="0"/>
    </p:cViewPr>
  </p:notesTextViewPr>
  <p:sorterViewPr>
    <p:cViewPr varScale="1">
      <p:scale>
        <a:sx n="1" d="1"/>
        <a:sy n="1" d="1"/>
      </p:scale>
      <p:origin x="0" y="-51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3CEB3-802B-430A-95D4-709E7879EC82}" type="datetimeFigureOut">
              <a:rPr lang="en-GB" smtClean="0"/>
              <a:t>19/09/2025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B382C-230F-424C-8558-190FEA499D1A}" type="slidenum">
              <a:rPr lang="en-GB" smtClean="0"/>
              <a:t>‹#›</a:t>
            </a:fld>
            <a:endParaRPr lang="en-GB"/>
          </a:p>
        </p:txBody>
      </p:sp>
    </p:spTree>
    <p:extLst>
      <p:ext uri="{BB962C8B-B14F-4D97-AF65-F5344CB8AC3E}">
        <p14:creationId xmlns:p14="http://schemas.microsoft.com/office/powerpoint/2010/main" val="175766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AEA9-99B1-AB52-ADED-25E4CA2CE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EDB2F75-89AE-0A89-62A5-71E7922D6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502101A-7652-14B3-1D57-7D8FAF60E1C4}"/>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5" name="Footer Placeholder 4">
            <a:extLst>
              <a:ext uri="{FF2B5EF4-FFF2-40B4-BE49-F238E27FC236}">
                <a16:creationId xmlns:a16="http://schemas.microsoft.com/office/drawing/2014/main" id="{AB7BC72B-47A1-084C-F37C-45E56AF7A8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0964F1-12BB-99A8-B4FA-F75030208B61}"/>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29690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D551-3856-450B-A25B-15D10746ED2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ADAC70-69FA-EF66-6A7F-6038CCFC8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ADE5AB-5E25-6D1B-5E43-4407EE2213D9}"/>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5" name="Footer Placeholder 4">
            <a:extLst>
              <a:ext uri="{FF2B5EF4-FFF2-40B4-BE49-F238E27FC236}">
                <a16:creationId xmlns:a16="http://schemas.microsoft.com/office/drawing/2014/main" id="{89CCFC82-1769-1BD1-D5EF-BEEF9B39FF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3A7F1C-3291-85F4-AD45-FFC3E0295892}"/>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4050680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2242D2-D34F-06AD-F99D-D41E46FBEE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A9B90E5-D733-7E92-6C84-AEAE32CC5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19C64B-DE80-646F-A6DD-FE6140446C0F}"/>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5" name="Footer Placeholder 4">
            <a:extLst>
              <a:ext uri="{FF2B5EF4-FFF2-40B4-BE49-F238E27FC236}">
                <a16:creationId xmlns:a16="http://schemas.microsoft.com/office/drawing/2014/main" id="{3B7FDE86-223D-9313-F544-F9CC4A5E13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4B3882-15AE-022D-A982-7BE8F02E36F8}"/>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4083593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CEB9-4A49-F80F-9155-8FC2146C375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624F75-BD6A-225B-332D-CD8A393D96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E64157-DEC7-A54D-E1C5-8DC9300E8C78}"/>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5" name="Footer Placeholder 4">
            <a:extLst>
              <a:ext uri="{FF2B5EF4-FFF2-40B4-BE49-F238E27FC236}">
                <a16:creationId xmlns:a16="http://schemas.microsoft.com/office/drawing/2014/main" id="{D072049C-2041-64E8-FE57-76110B8D35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957856-A4CE-C18E-63CB-E9E44267F84A}"/>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351227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C8EE-11E2-762A-1E81-F901E7659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7D618A-C5BA-32AB-5A53-0B7E65AA4E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CD4AE6-32DE-8713-12FC-5A0916B019AC}"/>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5" name="Footer Placeholder 4">
            <a:extLst>
              <a:ext uri="{FF2B5EF4-FFF2-40B4-BE49-F238E27FC236}">
                <a16:creationId xmlns:a16="http://schemas.microsoft.com/office/drawing/2014/main" id="{57602680-AB90-E053-FE48-34AEB000E8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671C2E-91D7-54A7-7071-A86A6E562285}"/>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1396038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BFD1-206F-883A-1654-BDF21C8CD5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732336-92B0-74D8-4169-D15EEB1647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D6BFF36-D67B-58D5-CE5B-93C74FFB11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87438D7-5C10-2D9D-0C4E-7D15B614F822}"/>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6" name="Footer Placeholder 5">
            <a:extLst>
              <a:ext uri="{FF2B5EF4-FFF2-40B4-BE49-F238E27FC236}">
                <a16:creationId xmlns:a16="http://schemas.microsoft.com/office/drawing/2014/main" id="{DF7B9FE4-4F9F-64F6-5514-0ED89B378D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B091B9-A496-1413-CD3B-5DFDB4F4009A}"/>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1488039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8E59-54BA-FC49-D749-4E105B25AA2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87706C-794F-1460-8344-45AE135EC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D6A7F-1D46-A9FF-FF9A-0BDC65BAC4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718499-BBF4-046A-5F05-3EBDF1720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DDE70-9284-A4B7-EADE-7E57A879FD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7873E2B-E545-B389-60E7-D074615F201A}"/>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8" name="Footer Placeholder 7">
            <a:extLst>
              <a:ext uri="{FF2B5EF4-FFF2-40B4-BE49-F238E27FC236}">
                <a16:creationId xmlns:a16="http://schemas.microsoft.com/office/drawing/2014/main" id="{554D6960-88E0-1B9A-6C1F-86315B07E70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036BE6-B827-B23E-F8F3-0CC360DC2BB4}"/>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240529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5F64-FD93-E6A4-1E01-C9B332D0836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5824679-BF09-B573-5A31-A4DBEC2409EB}"/>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4" name="Footer Placeholder 3">
            <a:extLst>
              <a:ext uri="{FF2B5EF4-FFF2-40B4-BE49-F238E27FC236}">
                <a16:creationId xmlns:a16="http://schemas.microsoft.com/office/drawing/2014/main" id="{E71314E5-4124-B158-0E3A-8741BF609F4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6CDCA63-231F-E5D1-7B2C-64E6637F9D1A}"/>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402154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F163F-F6A7-D8C1-6B4C-E660AA9BEC57}"/>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3" name="Footer Placeholder 2">
            <a:extLst>
              <a:ext uri="{FF2B5EF4-FFF2-40B4-BE49-F238E27FC236}">
                <a16:creationId xmlns:a16="http://schemas.microsoft.com/office/drawing/2014/main" id="{D3DC253E-1BD5-72AF-FB2E-38C58F7B8C0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70B800-E564-4ED7-769E-62E4803869A0}"/>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4196027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47E5-D243-27E4-7E3E-445DEDAB9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35BE1D-75A3-B4AF-2882-95F665A19A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C3D68FB-2FE2-C620-D0F3-FF5D941EF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7B184-1900-0745-574B-3001B44882E1}"/>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6" name="Footer Placeholder 5">
            <a:extLst>
              <a:ext uri="{FF2B5EF4-FFF2-40B4-BE49-F238E27FC236}">
                <a16:creationId xmlns:a16="http://schemas.microsoft.com/office/drawing/2014/main" id="{E25EF7D2-17A9-4963-F49B-6E72E248D0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A22A91C-710A-1C41-3342-CB5ADD397C98}"/>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66249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A7FA-6235-2A0F-8AF5-660D331C4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6199BDB-96FF-481C-44CD-4AAED7909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D9C083C-3B63-4991-864A-32553ACE6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4950B4-099C-B0D3-D296-2AE59B417D80}"/>
              </a:ext>
            </a:extLst>
          </p:cNvPr>
          <p:cNvSpPr>
            <a:spLocks noGrp="1"/>
          </p:cNvSpPr>
          <p:nvPr>
            <p:ph type="dt" sz="half" idx="10"/>
          </p:nvPr>
        </p:nvSpPr>
        <p:spPr/>
        <p:txBody>
          <a:bodyPr/>
          <a:lstStyle/>
          <a:p>
            <a:fld id="{1AE43DEB-072A-466D-9B76-1A1BDB77215F}" type="datetimeFigureOut">
              <a:rPr lang="en-GB" smtClean="0"/>
              <a:t>19/09/2025</a:t>
            </a:fld>
            <a:endParaRPr lang="en-GB"/>
          </a:p>
        </p:txBody>
      </p:sp>
      <p:sp>
        <p:nvSpPr>
          <p:cNvPr id="6" name="Footer Placeholder 5">
            <a:extLst>
              <a:ext uri="{FF2B5EF4-FFF2-40B4-BE49-F238E27FC236}">
                <a16:creationId xmlns:a16="http://schemas.microsoft.com/office/drawing/2014/main" id="{BFDA6309-F0B5-381C-C3FA-265D738E15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EF7853-2576-7F7C-1ADC-AE3E99105D5E}"/>
              </a:ext>
            </a:extLst>
          </p:cNvPr>
          <p:cNvSpPr>
            <a:spLocks noGrp="1"/>
          </p:cNvSpPr>
          <p:nvPr>
            <p:ph type="sldNum" sz="quarter" idx="12"/>
          </p:nvPr>
        </p:nvSpPr>
        <p:spPr/>
        <p:txBody>
          <a:bodyPr/>
          <a:lstStyle/>
          <a:p>
            <a:fld id="{EB86DC49-0971-4335-B5DE-BCF01763C4A6}" type="slidenum">
              <a:rPr lang="en-GB" smtClean="0"/>
              <a:t>‹#›</a:t>
            </a:fld>
            <a:endParaRPr lang="en-GB"/>
          </a:p>
        </p:txBody>
      </p:sp>
    </p:spTree>
    <p:extLst>
      <p:ext uri="{BB962C8B-B14F-4D97-AF65-F5344CB8AC3E}">
        <p14:creationId xmlns:p14="http://schemas.microsoft.com/office/powerpoint/2010/main" val="130163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8BA6E-1D4E-602A-BE71-214EE7C9B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CA2CB0-CCBC-7E83-08A4-BC2691BEE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7460AC-A636-D274-17AA-F6A8F21BE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E43DEB-072A-466D-9B76-1A1BDB77215F}" type="datetimeFigureOut">
              <a:rPr lang="en-GB" smtClean="0"/>
              <a:t>19/09/2025</a:t>
            </a:fld>
            <a:endParaRPr lang="en-GB"/>
          </a:p>
        </p:txBody>
      </p:sp>
      <p:sp>
        <p:nvSpPr>
          <p:cNvPr id="5" name="Footer Placeholder 4">
            <a:extLst>
              <a:ext uri="{FF2B5EF4-FFF2-40B4-BE49-F238E27FC236}">
                <a16:creationId xmlns:a16="http://schemas.microsoft.com/office/drawing/2014/main" id="{1A25E2C1-8A88-E7F7-ABE5-464C48B7D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5C014F2-F75E-4124-DDB2-65DF09B226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6DC49-0971-4335-B5DE-BCF01763C4A6}" type="slidenum">
              <a:rPr lang="en-GB" smtClean="0"/>
              <a:t>‹#›</a:t>
            </a:fld>
            <a:endParaRPr lang="en-GB"/>
          </a:p>
        </p:txBody>
      </p:sp>
    </p:spTree>
    <p:extLst>
      <p:ext uri="{BB962C8B-B14F-4D97-AF65-F5344CB8AC3E}">
        <p14:creationId xmlns:p14="http://schemas.microsoft.com/office/powerpoint/2010/main" val="4243574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34.emf"/><Relationship Id="rId7" Type="http://schemas.openxmlformats.org/officeDocument/2006/relationships/image" Target="../media/image36.emf"/><Relationship Id="rId2" Type="http://schemas.openxmlformats.org/officeDocument/2006/relationships/oleObject" Target="../embeddings/oleObject31.bin"/><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image" Target="../media/image35.emf"/><Relationship Id="rId4"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35.bin"/><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3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39.emf"/><Relationship Id="rId7" Type="http://schemas.openxmlformats.org/officeDocument/2006/relationships/image" Target="../media/image41.emf"/><Relationship Id="rId2" Type="http://schemas.openxmlformats.org/officeDocument/2006/relationships/oleObject" Target="../embeddings/oleObject37.bin"/><Relationship Id="rId1" Type="http://schemas.openxmlformats.org/officeDocument/2006/relationships/slideLayout" Target="../slideLayouts/slideLayout2.xml"/><Relationship Id="rId6" Type="http://schemas.openxmlformats.org/officeDocument/2006/relationships/oleObject" Target="../embeddings/oleObject39.bin"/><Relationship Id="rId11" Type="http://schemas.openxmlformats.org/officeDocument/2006/relationships/image" Target="../media/image43.emf"/><Relationship Id="rId5" Type="http://schemas.openxmlformats.org/officeDocument/2006/relationships/image" Target="../media/image40.e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42.emf"/></Relationships>
</file>

<file path=ppt/slides/_rels/slide13.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4.bin"/><Relationship Id="rId5" Type="http://schemas.openxmlformats.org/officeDocument/2006/relationships/image" Target="../media/image45.emf"/><Relationship Id="rId4" Type="http://schemas.openxmlformats.org/officeDocument/2006/relationships/oleObject" Target="../embeddings/oleObject43.bin"/></Relationships>
</file>

<file path=ppt/slides/_rels/slide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45.bin"/><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oleObject" Target="../embeddings/oleObject46.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49.emf"/><Relationship Id="rId7" Type="http://schemas.openxmlformats.org/officeDocument/2006/relationships/image" Target="../media/image51.emf"/><Relationship Id="rId2"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9.bin"/><Relationship Id="rId5" Type="http://schemas.openxmlformats.org/officeDocument/2006/relationships/image" Target="../media/image50.emf"/><Relationship Id="rId4" Type="http://schemas.openxmlformats.org/officeDocument/2006/relationships/oleObject" Target="../embeddings/oleObject48.bin"/><Relationship Id="rId9" Type="http://schemas.openxmlformats.org/officeDocument/2006/relationships/image" Target="../media/image52.emf"/></Relationships>
</file>

<file path=ppt/slides/_rels/slide1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51.bin"/><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oleObject" Target="../embeddings/oleObject52.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oleObject" Target="../embeddings/oleObject54.bin"/><Relationship Id="rId4" Type="http://schemas.openxmlformats.org/officeDocument/2006/relationships/image" Target="../media/image56.emf"/></Relationships>
</file>

<file path=ppt/slides/_rels/slide1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oleObject" Target="../embeddings/oleObject56.bin"/><Relationship Id="rId4" Type="http://schemas.openxmlformats.org/officeDocument/2006/relationships/image" Target="../media/image59.emf"/></Relationships>
</file>

<file path=ppt/slides/_rels/slide1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5.emf"/><Relationship Id="rId12" Type="http://schemas.openxmlformats.org/officeDocument/2006/relationships/oleObject" Target="../embeddings/oleObject6.bin"/><Relationship Id="rId2" Type="http://schemas.openxmlformats.org/officeDocument/2006/relationships/oleObject" Target="../embeddings/oleObject1.bin"/><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7.emf"/><Relationship Id="rId5" Type="http://schemas.openxmlformats.org/officeDocument/2006/relationships/image" Target="../media/image4.emf"/><Relationship Id="rId15" Type="http://schemas.openxmlformats.org/officeDocument/2006/relationships/image" Target="../media/image9.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emf"/><Relationship Id="rId1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58.bin"/><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oleObject" Target="../embeddings/oleObject59.bin"/></Relationships>
</file>

<file path=ppt/slides/_rels/slide2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60.bin"/><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oleObject" Target="../embeddings/oleObject61.bin"/></Relationships>
</file>

<file path=ppt/slides/_rels/slide2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62.bin"/><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2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6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6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0.emf"/><Relationship Id="rId7" Type="http://schemas.openxmlformats.org/officeDocument/2006/relationships/image" Target="../media/image12.e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3.e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7.emf"/><Relationship Id="rId12" Type="http://schemas.openxmlformats.org/officeDocument/2006/relationships/oleObject" Target="../embeddings/oleObject18.bin"/><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19.emf"/><Relationship Id="rId5" Type="http://schemas.openxmlformats.org/officeDocument/2006/relationships/image" Target="../media/image16.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8.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1.emf"/><Relationship Id="rId7" Type="http://schemas.openxmlformats.org/officeDocument/2006/relationships/image" Target="../media/image23.e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25.bin"/></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6.bin"/><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oleObject" Target="../embeddings/oleObject29.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537FB7-78C8-A268-BEEE-083A6ED9C182}"/>
              </a:ext>
            </a:extLst>
          </p:cNvPr>
          <p:cNvPicPr>
            <a:picLocks noChangeAspect="1"/>
          </p:cNvPicPr>
          <p:nvPr/>
        </p:nvPicPr>
        <p:blipFill>
          <a:blip r:embed="rId2"/>
          <a:stretch>
            <a:fillRect/>
          </a:stretch>
        </p:blipFill>
        <p:spPr>
          <a:xfrm>
            <a:off x="695325" y="922970"/>
            <a:ext cx="7957351" cy="1809616"/>
          </a:xfrm>
          <a:prstGeom prst="rect">
            <a:avLst/>
          </a:prstGeom>
        </p:spPr>
      </p:pic>
      <p:sp>
        <p:nvSpPr>
          <p:cNvPr id="6" name="TextBox 5">
            <a:extLst>
              <a:ext uri="{FF2B5EF4-FFF2-40B4-BE49-F238E27FC236}">
                <a16:creationId xmlns:a16="http://schemas.microsoft.com/office/drawing/2014/main" id="{313BCA30-1D0C-5F93-04F7-A87E628D2057}"/>
              </a:ext>
            </a:extLst>
          </p:cNvPr>
          <p:cNvSpPr txBox="1"/>
          <p:nvPr/>
        </p:nvSpPr>
        <p:spPr>
          <a:xfrm>
            <a:off x="623656" y="438228"/>
            <a:ext cx="6094520" cy="369332"/>
          </a:xfrm>
          <a:prstGeom prst="rect">
            <a:avLst/>
          </a:prstGeom>
          <a:noFill/>
        </p:spPr>
        <p:txBody>
          <a:bodyPr wrap="square">
            <a:spAutoFit/>
          </a:bodyPr>
          <a:lstStyle/>
          <a:p>
            <a:r>
              <a:rPr lang="en-GB" b="1" i="0" dirty="0">
                <a:solidFill>
                  <a:srgbClr val="333333"/>
                </a:solidFill>
                <a:effectLst/>
                <a:latin typeface="Helvetica Neue"/>
              </a:rPr>
              <a:t>PH22006:</a:t>
            </a:r>
            <a:endParaRPr lang="en-GB" b="1" dirty="0"/>
          </a:p>
        </p:txBody>
      </p:sp>
      <p:pic>
        <p:nvPicPr>
          <p:cNvPr id="7" name="Picture 6">
            <a:extLst>
              <a:ext uri="{FF2B5EF4-FFF2-40B4-BE49-F238E27FC236}">
                <a16:creationId xmlns:a16="http://schemas.microsoft.com/office/drawing/2014/main" id="{AEBF5C7F-EE06-97CD-F186-578282D8CBA1}"/>
              </a:ext>
            </a:extLst>
          </p:cNvPr>
          <p:cNvPicPr>
            <a:picLocks noChangeAspect="1"/>
          </p:cNvPicPr>
          <p:nvPr/>
        </p:nvPicPr>
        <p:blipFill>
          <a:blip r:embed="rId3"/>
          <a:stretch>
            <a:fillRect/>
          </a:stretch>
        </p:blipFill>
        <p:spPr>
          <a:xfrm>
            <a:off x="1015013" y="2973446"/>
            <a:ext cx="7019278" cy="3462201"/>
          </a:xfrm>
          <a:prstGeom prst="rect">
            <a:avLst/>
          </a:prstGeom>
        </p:spPr>
      </p:pic>
      <p:sp>
        <p:nvSpPr>
          <p:cNvPr id="8" name="TextBox 7">
            <a:extLst>
              <a:ext uri="{FF2B5EF4-FFF2-40B4-BE49-F238E27FC236}">
                <a16:creationId xmlns:a16="http://schemas.microsoft.com/office/drawing/2014/main" id="{7B160A8A-85F6-23B1-47CD-0B631F47CC53}"/>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Tree>
    <p:extLst>
      <p:ext uri="{BB962C8B-B14F-4D97-AF65-F5344CB8AC3E}">
        <p14:creationId xmlns:p14="http://schemas.microsoft.com/office/powerpoint/2010/main" val="107096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727202" y="2034063"/>
            <a:ext cx="8902698" cy="2492990"/>
            <a:chOff x="952501" y="-378938"/>
            <a:chExt cx="8369300" cy="2492991"/>
          </a:xfrm>
        </p:grpSpPr>
        <p:sp>
          <p:nvSpPr>
            <p:cNvPr id="5" name="TextBox 4"/>
            <p:cNvSpPr txBox="1"/>
            <p:nvPr/>
          </p:nvSpPr>
          <p:spPr>
            <a:xfrm>
              <a:off x="952501" y="-378938"/>
              <a:ext cx="8369300" cy="2492991"/>
            </a:xfrm>
            <a:prstGeom prst="rect">
              <a:avLst/>
            </a:prstGeom>
            <a:noFill/>
          </p:spPr>
          <p:txBody>
            <a:bodyPr wrap="square" rtlCol="0">
              <a:spAutoFit/>
            </a:bodyPr>
            <a:lstStyle/>
            <a:p>
              <a:r>
                <a:rPr lang="en-US" sz="2800" b="1" dirty="0">
                  <a:solidFill>
                    <a:srgbClr val="FF0000"/>
                  </a:solidFill>
                </a:rPr>
                <a:t>Natural oscillations</a:t>
              </a:r>
              <a:r>
                <a:rPr lang="en-US" sz="2800" dirty="0"/>
                <a:t> </a:t>
              </a:r>
              <a:r>
                <a:rPr lang="en-US" sz="2400" dirty="0"/>
                <a:t>give rise to </a:t>
              </a:r>
              <a:r>
                <a:rPr lang="en-US" sz="2400" dirty="0" err="1"/>
                <a:t>Hertzian</a:t>
              </a:r>
              <a:r>
                <a:rPr lang="en-US" sz="2400" dirty="0"/>
                <a:t> dipole emission at       </a:t>
              </a:r>
            </a:p>
            <a:p>
              <a:endParaRPr lang="en-US" sz="2400" dirty="0"/>
            </a:p>
            <a:p>
              <a:r>
                <a:rPr lang="en-US" sz="2800" b="1" dirty="0">
                  <a:solidFill>
                    <a:srgbClr val="FF0000"/>
                  </a:solidFill>
                </a:rPr>
                <a:t>Forced oscillation</a:t>
              </a:r>
              <a:r>
                <a:rPr lang="en-US" sz="2800" dirty="0"/>
                <a:t> </a:t>
              </a:r>
              <a:r>
                <a:rPr lang="en-US" sz="2400" dirty="0"/>
                <a:t>at        produces strong absorption</a:t>
              </a:r>
            </a:p>
            <a:p>
              <a:endParaRPr lang="en-US" sz="2400" dirty="0"/>
            </a:p>
            <a:p>
              <a:r>
                <a:rPr lang="en-US" sz="2800" b="1" dirty="0">
                  <a:solidFill>
                    <a:srgbClr val="FF0000"/>
                  </a:solidFill>
                </a:rPr>
                <a:t>Forced oscillations</a:t>
              </a:r>
              <a:r>
                <a:rPr lang="en-US" sz="2800" dirty="0"/>
                <a:t> </a:t>
              </a:r>
              <a:r>
                <a:rPr lang="en-US" sz="2400" dirty="0"/>
                <a:t>at       different to        give weaker absorption </a:t>
              </a:r>
            </a:p>
            <a:p>
              <a:endParaRPr lang="en-US" sz="2400" dirty="0"/>
            </a:p>
          </p:txBody>
        </p:sp>
        <p:graphicFrame>
          <p:nvGraphicFramePr>
            <p:cNvPr id="6" name="Object 5"/>
            <p:cNvGraphicFramePr>
              <a:graphicFrameLocks noChangeAspect="1"/>
            </p:cNvGraphicFramePr>
            <p:nvPr/>
          </p:nvGraphicFramePr>
          <p:xfrm>
            <a:off x="4029801" y="1422400"/>
            <a:ext cx="267138" cy="215900"/>
          </p:xfrm>
          <a:graphic>
            <a:graphicData uri="http://schemas.openxmlformats.org/presentationml/2006/ole">
              <mc:AlternateContent xmlns:mc="http://schemas.openxmlformats.org/markup-compatibility/2006">
                <mc:Choice xmlns:v="urn:schemas-microsoft-com:vml" Requires="v">
                  <p:oleObj name="Equation" r:id="rId2" imgW="266700" imgH="215900" progId="Equation.DSMT4">
                    <p:embed/>
                  </p:oleObj>
                </mc:Choice>
                <mc:Fallback>
                  <p:oleObj name="Equation" r:id="rId2" imgW="266700" imgH="215900" progId="Equation.DSMT4">
                    <p:embed/>
                    <p:pic>
                      <p:nvPicPr>
                        <p:cNvPr id="6" name="Object 5"/>
                        <p:cNvPicPr/>
                        <p:nvPr/>
                      </p:nvPicPr>
                      <p:blipFill>
                        <a:blip r:embed="rId3"/>
                        <a:stretch>
                          <a:fillRect/>
                        </a:stretch>
                      </p:blipFill>
                      <p:spPr>
                        <a:xfrm>
                          <a:off x="4029801" y="1422400"/>
                          <a:ext cx="267138" cy="2159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8373206" y="-234950"/>
            <a:ext cx="355600" cy="355600"/>
          </p:xfrm>
          <a:graphic>
            <a:graphicData uri="http://schemas.openxmlformats.org/presentationml/2006/ole">
              <mc:AlternateContent xmlns:mc="http://schemas.openxmlformats.org/markup-compatibility/2006">
                <mc:Choice xmlns:v="urn:schemas-microsoft-com:vml" Requires="v">
                  <p:oleObj name="Equation" r:id="rId4" imgW="355600" imgH="355600" progId="Equation.DSMT4">
                    <p:embed/>
                  </p:oleObj>
                </mc:Choice>
                <mc:Fallback>
                  <p:oleObj name="Equation" r:id="rId4" imgW="355600" imgH="355600" progId="Equation.DSMT4">
                    <p:embed/>
                    <p:pic>
                      <p:nvPicPr>
                        <p:cNvPr id="8" name="Object 7"/>
                        <p:cNvPicPr/>
                        <p:nvPr/>
                      </p:nvPicPr>
                      <p:blipFill>
                        <a:blip r:embed="rId5"/>
                        <a:stretch>
                          <a:fillRect/>
                        </a:stretch>
                      </p:blipFill>
                      <p:spPr>
                        <a:xfrm>
                          <a:off x="8373206" y="-234950"/>
                          <a:ext cx="355600" cy="3556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3886531" y="527050"/>
            <a:ext cx="356681" cy="355600"/>
          </p:xfrm>
          <a:graphic>
            <a:graphicData uri="http://schemas.openxmlformats.org/presentationml/2006/ole">
              <mc:AlternateContent xmlns:mc="http://schemas.openxmlformats.org/markup-compatibility/2006">
                <mc:Choice xmlns:v="urn:schemas-microsoft-com:vml" Requires="v">
                  <p:oleObj name="Equation" r:id="rId6" imgW="355600" imgH="355600" progId="Equation.DSMT4">
                    <p:embed/>
                  </p:oleObj>
                </mc:Choice>
                <mc:Fallback>
                  <p:oleObj name="Equation" r:id="rId6" imgW="355600" imgH="355600" progId="Equation.DSMT4">
                    <p:embed/>
                    <p:pic>
                      <p:nvPicPr>
                        <p:cNvPr id="9" name="Object 8"/>
                        <p:cNvPicPr/>
                        <p:nvPr/>
                      </p:nvPicPr>
                      <p:blipFill>
                        <a:blip r:embed="rId7"/>
                        <a:stretch>
                          <a:fillRect/>
                        </a:stretch>
                      </p:blipFill>
                      <p:spPr>
                        <a:xfrm>
                          <a:off x="3886531" y="527050"/>
                          <a:ext cx="356681" cy="355600"/>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5782859" y="1339850"/>
            <a:ext cx="355600" cy="355600"/>
          </p:xfrm>
          <a:graphic>
            <a:graphicData uri="http://schemas.openxmlformats.org/presentationml/2006/ole">
              <mc:AlternateContent xmlns:mc="http://schemas.openxmlformats.org/markup-compatibility/2006">
                <mc:Choice xmlns:v="urn:schemas-microsoft-com:vml" Requires="v">
                  <p:oleObj name="Equation" r:id="rId8" imgW="355600" imgH="355600" progId="Equation.DSMT4">
                    <p:embed/>
                  </p:oleObj>
                </mc:Choice>
                <mc:Fallback>
                  <p:oleObj name="Equation" r:id="rId8" imgW="355600" imgH="355600" progId="Equation.DSMT4">
                    <p:embed/>
                    <p:pic>
                      <p:nvPicPr>
                        <p:cNvPr id="10" name="Object 9"/>
                        <p:cNvPicPr/>
                        <p:nvPr/>
                      </p:nvPicPr>
                      <p:blipFill>
                        <a:blip r:embed="rId5"/>
                        <a:stretch>
                          <a:fillRect/>
                        </a:stretch>
                      </p:blipFill>
                      <p:spPr>
                        <a:xfrm>
                          <a:off x="5782859" y="1339850"/>
                          <a:ext cx="355600" cy="355600"/>
                        </a:xfrm>
                        <a:prstGeom prst="rect">
                          <a:avLst/>
                        </a:prstGeom>
                      </p:spPr>
                    </p:pic>
                  </p:oleObj>
                </mc:Fallback>
              </mc:AlternateContent>
            </a:graphicData>
          </a:graphic>
        </p:graphicFrame>
      </p:grpSp>
      <p:sp>
        <p:nvSpPr>
          <p:cNvPr id="12" name="Rectangle 11"/>
          <p:cNvSpPr/>
          <p:nvPr/>
        </p:nvSpPr>
        <p:spPr>
          <a:xfrm>
            <a:off x="1530350" y="1011536"/>
            <a:ext cx="9404350" cy="830997"/>
          </a:xfrm>
          <a:prstGeom prst="rect">
            <a:avLst/>
          </a:prstGeom>
        </p:spPr>
        <p:txBody>
          <a:bodyPr wrap="square">
            <a:spAutoFit/>
          </a:bodyPr>
          <a:lstStyle/>
          <a:p>
            <a:r>
              <a:rPr lang="en-GB" sz="2400" dirty="0"/>
              <a:t>The atomic oscillation produces a time varying dipole moment in addition to any pre-existing static atomic dipole moment. </a:t>
            </a:r>
          </a:p>
        </p:txBody>
      </p:sp>
      <p:sp>
        <p:nvSpPr>
          <p:cNvPr id="2" name="TextBox 1"/>
          <p:cNvSpPr txBox="1"/>
          <p:nvPr/>
        </p:nvSpPr>
        <p:spPr>
          <a:xfrm>
            <a:off x="615283" y="367219"/>
            <a:ext cx="3761222" cy="461665"/>
          </a:xfrm>
          <a:prstGeom prst="rect">
            <a:avLst/>
          </a:prstGeom>
          <a:noFill/>
        </p:spPr>
        <p:txBody>
          <a:bodyPr wrap="none" rtlCol="0">
            <a:spAutoFit/>
          </a:bodyPr>
          <a:lstStyle/>
          <a:p>
            <a:r>
              <a:rPr lang="en-US" sz="2400" dirty="0"/>
              <a:t>Atomic Oscillator Properties</a:t>
            </a:r>
          </a:p>
        </p:txBody>
      </p:sp>
      <p:sp>
        <p:nvSpPr>
          <p:cNvPr id="3" name="TextBox 2"/>
          <p:cNvSpPr txBox="1"/>
          <p:nvPr/>
        </p:nvSpPr>
        <p:spPr>
          <a:xfrm>
            <a:off x="1727203" y="4399895"/>
            <a:ext cx="8979217" cy="2308324"/>
          </a:xfrm>
          <a:prstGeom prst="rect">
            <a:avLst/>
          </a:prstGeom>
          <a:noFill/>
        </p:spPr>
        <p:txBody>
          <a:bodyPr wrap="square" rtlCol="0">
            <a:spAutoFit/>
          </a:bodyPr>
          <a:lstStyle/>
          <a:p>
            <a:r>
              <a:rPr lang="en-GB" sz="2400" dirty="0"/>
              <a:t>In dense matter re-radiation by optically driven dipole oscillators  leads to constructive  interference in forward direction and destructive interference in other directions (see lecture 10).</a:t>
            </a:r>
            <a:endParaRPr lang="en-US" sz="2400" dirty="0"/>
          </a:p>
          <a:p>
            <a:r>
              <a:rPr lang="en-US" sz="2400" dirty="0"/>
              <a:t>Dipole oscillations lag the applied driving optical field giving rise to delayed re-emission and reduced phase velocity for transmitted light (i.e. refractive index &gt;1). </a:t>
            </a:r>
          </a:p>
        </p:txBody>
      </p:sp>
      <p:sp>
        <p:nvSpPr>
          <p:cNvPr id="4" name="TextBox 3">
            <a:extLst>
              <a:ext uri="{FF2B5EF4-FFF2-40B4-BE49-F238E27FC236}">
                <a16:creationId xmlns:a16="http://schemas.microsoft.com/office/drawing/2014/main" id="{8F21DCBA-8481-1A1A-869B-26B4E8524D65}"/>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2244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7960" y="920768"/>
            <a:ext cx="9298641" cy="3785652"/>
          </a:xfrm>
          <a:prstGeom prst="rect">
            <a:avLst/>
          </a:prstGeom>
        </p:spPr>
        <p:txBody>
          <a:bodyPr wrap="square">
            <a:spAutoFit/>
          </a:bodyPr>
          <a:lstStyle/>
          <a:p>
            <a:r>
              <a:rPr lang="en-GB" sz="2400" dirty="0"/>
              <a:t>The magnitude of the time varying dipole moment in the atomic oscillator model is given by  </a:t>
            </a:r>
          </a:p>
          <a:p>
            <a:endParaRPr lang="en-GB" sz="2400" dirty="0"/>
          </a:p>
          <a:p>
            <a:endParaRPr lang="en-GB" sz="2400" dirty="0"/>
          </a:p>
          <a:p>
            <a:r>
              <a:rPr lang="en-GB" sz="2400" dirty="0"/>
              <a:t>where </a:t>
            </a:r>
            <a:r>
              <a:rPr lang="en-GB" sz="2400" i="1" dirty="0"/>
              <a:t>x(t) </a:t>
            </a:r>
            <a:r>
              <a:rPr lang="en-GB" sz="2400" dirty="0"/>
              <a:t>is the displacement from the electron’s equilibrium position.</a:t>
            </a:r>
          </a:p>
          <a:p>
            <a:endParaRPr lang="en-GB" sz="2400" dirty="0"/>
          </a:p>
          <a:p>
            <a:r>
              <a:rPr lang="en-GB" sz="2400" dirty="0"/>
              <a:t>For one dipole, treated as a </a:t>
            </a:r>
            <a:r>
              <a:rPr lang="en-GB" sz="2400" b="1" dirty="0">
                <a:solidFill>
                  <a:srgbClr val="FF0000"/>
                </a:solidFill>
              </a:rPr>
              <a:t>damped harmonic oscillator</a:t>
            </a:r>
            <a:r>
              <a:rPr lang="en-GB" sz="2400" dirty="0"/>
              <a:t>:</a:t>
            </a:r>
          </a:p>
          <a:p>
            <a:pPr marL="342900" indent="-342900">
              <a:buFont typeface="Arial"/>
              <a:buChar char="•"/>
            </a:pPr>
            <a:endParaRPr lang="en-GB" sz="2400" dirty="0"/>
          </a:p>
          <a:p>
            <a:endParaRPr lang="en-GB" sz="2400" dirty="0"/>
          </a:p>
          <a:p>
            <a:r>
              <a:rPr lang="en-GB" sz="2400" dirty="0"/>
              <a:t>	</a:t>
            </a:r>
          </a:p>
        </p:txBody>
      </p:sp>
      <p:graphicFrame>
        <p:nvGraphicFramePr>
          <p:cNvPr id="5" name="Object 4"/>
          <p:cNvGraphicFramePr>
            <a:graphicFrameLocks noChangeAspect="1"/>
          </p:cNvGraphicFramePr>
          <p:nvPr/>
        </p:nvGraphicFramePr>
        <p:xfrm>
          <a:off x="4451351" y="1911368"/>
          <a:ext cx="1917699" cy="381000"/>
        </p:xfrm>
        <a:graphic>
          <a:graphicData uri="http://schemas.openxmlformats.org/presentationml/2006/ole">
            <mc:AlternateContent xmlns:mc="http://schemas.openxmlformats.org/markup-compatibility/2006">
              <mc:Choice xmlns:v="urn:schemas-microsoft-com:vml" Requires="v">
                <p:oleObj name="Equation" r:id="rId2" imgW="1917700" imgH="381000" progId="Equation.DSMT4">
                  <p:embed/>
                </p:oleObj>
              </mc:Choice>
              <mc:Fallback>
                <p:oleObj name="Equation" r:id="rId2" imgW="1917700" imgH="381000" progId="Equation.DSMT4">
                  <p:embed/>
                  <p:pic>
                    <p:nvPicPr>
                      <p:cNvPr id="5" name="Object 4"/>
                      <p:cNvPicPr/>
                      <p:nvPr/>
                    </p:nvPicPr>
                    <p:blipFill>
                      <a:blip r:embed="rId3"/>
                      <a:stretch>
                        <a:fillRect/>
                      </a:stretch>
                    </p:blipFill>
                    <p:spPr>
                      <a:xfrm>
                        <a:off x="4451351" y="1911368"/>
                        <a:ext cx="1917699" cy="381000"/>
                      </a:xfrm>
                      <a:prstGeom prst="rect">
                        <a:avLst/>
                      </a:prstGeom>
                    </p:spPr>
                  </p:pic>
                </p:oleObj>
              </mc:Fallback>
            </mc:AlternateContent>
          </a:graphicData>
        </a:graphic>
      </p:graphicFrame>
      <p:sp>
        <p:nvSpPr>
          <p:cNvPr id="2" name="TextBox 1"/>
          <p:cNvSpPr txBox="1"/>
          <p:nvPr/>
        </p:nvSpPr>
        <p:spPr>
          <a:xfrm>
            <a:off x="618133" y="364003"/>
            <a:ext cx="5213863" cy="461665"/>
          </a:xfrm>
          <a:prstGeom prst="rect">
            <a:avLst/>
          </a:prstGeom>
          <a:noFill/>
        </p:spPr>
        <p:txBody>
          <a:bodyPr wrap="none" rtlCol="0">
            <a:spAutoFit/>
          </a:bodyPr>
          <a:lstStyle/>
          <a:p>
            <a:r>
              <a:rPr lang="en-US" sz="2400" dirty="0"/>
              <a:t>Dielectric Constant in the Lorentz Model</a:t>
            </a:r>
          </a:p>
        </p:txBody>
      </p:sp>
      <p:grpSp>
        <p:nvGrpSpPr>
          <p:cNvPr id="14" name="Group 13"/>
          <p:cNvGrpSpPr/>
          <p:nvPr/>
        </p:nvGrpSpPr>
        <p:grpSpPr>
          <a:xfrm>
            <a:off x="1690624" y="3848119"/>
            <a:ext cx="8907352" cy="2245178"/>
            <a:chOff x="547624" y="4539858"/>
            <a:chExt cx="8907351" cy="2245178"/>
          </a:xfrm>
        </p:grpSpPr>
        <p:grpSp>
          <p:nvGrpSpPr>
            <p:cNvPr id="10" name="Group 9"/>
            <p:cNvGrpSpPr/>
            <p:nvPr/>
          </p:nvGrpSpPr>
          <p:grpSpPr>
            <a:xfrm>
              <a:off x="547624" y="4539858"/>
              <a:ext cx="8907351" cy="2245178"/>
              <a:chOff x="547624" y="4539858"/>
              <a:chExt cx="8907351" cy="2245178"/>
            </a:xfrm>
          </p:grpSpPr>
          <p:graphicFrame>
            <p:nvGraphicFramePr>
              <p:cNvPr id="6" name="Object 5"/>
              <p:cNvGraphicFramePr>
                <a:graphicFrameLocks noChangeAspect="1"/>
              </p:cNvGraphicFramePr>
              <p:nvPr/>
            </p:nvGraphicFramePr>
            <p:xfrm>
              <a:off x="2359025" y="5432425"/>
              <a:ext cx="5378450" cy="939800"/>
            </p:xfrm>
            <a:graphic>
              <a:graphicData uri="http://schemas.openxmlformats.org/presentationml/2006/ole">
                <mc:AlternateContent xmlns:mc="http://schemas.openxmlformats.org/markup-compatibility/2006">
                  <mc:Choice xmlns:v="urn:schemas-microsoft-com:vml" Requires="v">
                    <p:oleObj name="Equation" r:id="rId4" imgW="4965700" imgH="939800" progId="Equation.3">
                      <p:embed/>
                    </p:oleObj>
                  </mc:Choice>
                  <mc:Fallback>
                    <p:oleObj name="Equation" r:id="rId4" imgW="4965700" imgH="939800" progId="Equation.3">
                      <p:embed/>
                      <p:pic>
                        <p:nvPicPr>
                          <p:cNvPr id="6" name="Object 5"/>
                          <p:cNvPicPr/>
                          <p:nvPr/>
                        </p:nvPicPr>
                        <p:blipFill>
                          <a:blip r:embed="rId5"/>
                          <a:stretch>
                            <a:fillRect/>
                          </a:stretch>
                        </p:blipFill>
                        <p:spPr>
                          <a:xfrm>
                            <a:off x="2359025" y="5432425"/>
                            <a:ext cx="5378450" cy="939800"/>
                          </a:xfrm>
                          <a:prstGeom prst="rect">
                            <a:avLst/>
                          </a:prstGeom>
                        </p:spPr>
                      </p:pic>
                    </p:oleObj>
                  </mc:Fallback>
                </mc:AlternateContent>
              </a:graphicData>
            </a:graphic>
          </p:graphicFrame>
          <p:sp>
            <p:nvSpPr>
              <p:cNvPr id="3" name="TextBox 2"/>
              <p:cNvSpPr txBox="1"/>
              <p:nvPr/>
            </p:nvSpPr>
            <p:spPr>
              <a:xfrm>
                <a:off x="4267199" y="4998519"/>
                <a:ext cx="2056973" cy="400110"/>
              </a:xfrm>
              <a:prstGeom prst="rect">
                <a:avLst/>
              </a:prstGeom>
              <a:noFill/>
            </p:spPr>
            <p:txBody>
              <a:bodyPr wrap="none" rtlCol="0">
                <a:spAutoFit/>
              </a:bodyPr>
              <a:lstStyle/>
              <a:p>
                <a:r>
                  <a:rPr lang="en-US" sz="2000" b="1" dirty="0">
                    <a:solidFill>
                      <a:srgbClr val="FF0000"/>
                    </a:solidFill>
                  </a:rPr>
                  <a:t>Friction-like force</a:t>
                </a:r>
              </a:p>
            </p:txBody>
          </p:sp>
          <p:sp>
            <p:nvSpPr>
              <p:cNvPr id="7" name="TextBox 6"/>
              <p:cNvSpPr txBox="1"/>
              <p:nvPr/>
            </p:nvSpPr>
            <p:spPr>
              <a:xfrm>
                <a:off x="5738693" y="6384926"/>
                <a:ext cx="3716282" cy="400110"/>
              </a:xfrm>
              <a:prstGeom prst="rect">
                <a:avLst/>
              </a:prstGeom>
              <a:noFill/>
            </p:spPr>
            <p:txBody>
              <a:bodyPr wrap="none" rtlCol="0">
                <a:spAutoFit/>
              </a:bodyPr>
              <a:lstStyle/>
              <a:p>
                <a:r>
                  <a:rPr lang="en-US" sz="2000" b="1" dirty="0">
                    <a:solidFill>
                      <a:srgbClr val="FF0000"/>
                    </a:solidFill>
                  </a:rPr>
                  <a:t>Restoring force of ‘atomic spring’</a:t>
                </a:r>
              </a:p>
            </p:txBody>
          </p:sp>
          <p:cxnSp>
            <p:nvCxnSpPr>
              <p:cNvPr id="9" name="Straight Connector 8"/>
              <p:cNvCxnSpPr/>
              <p:nvPr/>
            </p:nvCxnSpPr>
            <p:spPr>
              <a:xfrm flipV="1">
                <a:off x="4368800" y="5398629"/>
                <a:ext cx="127000" cy="227471"/>
              </a:xfrm>
              <a:prstGeom prst="line">
                <a:avLst/>
              </a:prstGeom>
              <a:ln>
                <a:solidFill>
                  <a:srgbClr val="FF3035"/>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5878393" y="6172200"/>
                <a:ext cx="268407" cy="327026"/>
              </a:xfrm>
              <a:prstGeom prst="line">
                <a:avLst/>
              </a:prstGeom>
              <a:ln>
                <a:solidFill>
                  <a:srgbClr val="FF3035"/>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47624" y="4539858"/>
                <a:ext cx="2947742" cy="461665"/>
              </a:xfrm>
              <a:prstGeom prst="rect">
                <a:avLst/>
              </a:prstGeom>
              <a:noFill/>
            </p:spPr>
            <p:txBody>
              <a:bodyPr wrap="none" rtlCol="0">
                <a:spAutoFit/>
              </a:bodyPr>
              <a:lstStyle/>
              <a:p>
                <a:r>
                  <a:rPr lang="en-GB" sz="2400" dirty="0"/>
                  <a:t>Equation of motion is:</a:t>
                </a:r>
                <a:endParaRPr lang="en-US" sz="2400" dirty="0"/>
              </a:p>
            </p:txBody>
          </p:sp>
        </p:grpSp>
        <p:sp>
          <p:nvSpPr>
            <p:cNvPr id="12" name="TextBox 11"/>
            <p:cNvSpPr txBox="1"/>
            <p:nvPr/>
          </p:nvSpPr>
          <p:spPr>
            <a:xfrm>
              <a:off x="6997700" y="5150919"/>
              <a:ext cx="2342583" cy="400110"/>
            </a:xfrm>
            <a:prstGeom prst="rect">
              <a:avLst/>
            </a:prstGeom>
            <a:noFill/>
          </p:spPr>
          <p:txBody>
            <a:bodyPr wrap="none" rtlCol="0">
              <a:spAutoFit/>
            </a:bodyPr>
            <a:lstStyle/>
            <a:p>
              <a:r>
                <a:rPr lang="en-US" sz="2000" b="1" dirty="0">
                  <a:solidFill>
                    <a:srgbClr val="FF0000"/>
                  </a:solidFill>
                </a:rPr>
                <a:t>Optical driving force</a:t>
              </a:r>
            </a:p>
          </p:txBody>
        </p:sp>
        <p:cxnSp>
          <p:nvCxnSpPr>
            <p:cNvPr id="13" name="Straight Connector 12"/>
            <p:cNvCxnSpPr/>
            <p:nvPr/>
          </p:nvCxnSpPr>
          <p:spPr>
            <a:xfrm flipV="1">
              <a:off x="7099300" y="5551029"/>
              <a:ext cx="127000" cy="227471"/>
            </a:xfrm>
            <a:prstGeom prst="line">
              <a:avLst/>
            </a:prstGeom>
            <a:ln>
              <a:solidFill>
                <a:srgbClr val="FF3035"/>
              </a:solidFill>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349E3467-8654-726F-CFAC-CDD5106BA42E}"/>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100205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nvGraphicFramePr>
        <p:xfrm>
          <a:off x="3665540" y="1504863"/>
          <a:ext cx="5006975" cy="469900"/>
        </p:xfrm>
        <a:graphic>
          <a:graphicData uri="http://schemas.openxmlformats.org/presentationml/2006/ole">
            <mc:AlternateContent xmlns:mc="http://schemas.openxmlformats.org/markup-compatibility/2006">
              <mc:Choice xmlns:v="urn:schemas-microsoft-com:vml" Requires="v">
                <p:oleObj name="Equation" r:id="rId2" imgW="4622800" imgH="469900" progId="Equation.DSMT4">
                  <p:embed/>
                </p:oleObj>
              </mc:Choice>
              <mc:Fallback>
                <p:oleObj name="Equation" r:id="rId2" imgW="4622800" imgH="469900" progId="Equation.DSMT4">
                  <p:embed/>
                  <p:pic>
                    <p:nvPicPr>
                      <p:cNvPr id="11" name="Object 10"/>
                      <p:cNvPicPr/>
                      <p:nvPr/>
                    </p:nvPicPr>
                    <p:blipFill>
                      <a:blip r:embed="rId3"/>
                      <a:stretch>
                        <a:fillRect/>
                      </a:stretch>
                    </p:blipFill>
                    <p:spPr>
                      <a:xfrm>
                        <a:off x="3665540" y="1504863"/>
                        <a:ext cx="5006975" cy="469900"/>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5973764" y="2089150"/>
          <a:ext cx="3217863" cy="393700"/>
        </p:xfrm>
        <a:graphic>
          <a:graphicData uri="http://schemas.openxmlformats.org/presentationml/2006/ole">
            <mc:AlternateContent xmlns:mc="http://schemas.openxmlformats.org/markup-compatibility/2006">
              <mc:Choice xmlns:v="urn:schemas-microsoft-com:vml" Requires="v">
                <p:oleObj name="Equation" r:id="rId4" imgW="2971800" imgH="393700" progId="Equation.DSMT4">
                  <p:embed/>
                </p:oleObj>
              </mc:Choice>
              <mc:Fallback>
                <p:oleObj name="Equation" r:id="rId4" imgW="2971800" imgH="393700" progId="Equation.DSMT4">
                  <p:embed/>
                  <p:pic>
                    <p:nvPicPr>
                      <p:cNvPr id="12" name="Object 11"/>
                      <p:cNvPicPr/>
                      <p:nvPr/>
                    </p:nvPicPr>
                    <p:blipFill>
                      <a:blip r:embed="rId5"/>
                      <a:stretch>
                        <a:fillRect/>
                      </a:stretch>
                    </p:blipFill>
                    <p:spPr>
                      <a:xfrm>
                        <a:off x="5973764" y="2089150"/>
                        <a:ext cx="3217863" cy="393700"/>
                      </a:xfrm>
                      <a:prstGeom prst="rect">
                        <a:avLst/>
                      </a:prstGeom>
                    </p:spPr>
                  </p:pic>
                </p:oleObj>
              </mc:Fallback>
            </mc:AlternateContent>
          </a:graphicData>
        </a:graphic>
      </p:graphicFrame>
      <p:sp>
        <p:nvSpPr>
          <p:cNvPr id="15" name="Rectangle 14"/>
          <p:cNvSpPr/>
          <p:nvPr/>
        </p:nvSpPr>
        <p:spPr>
          <a:xfrm>
            <a:off x="1632322" y="880454"/>
            <a:ext cx="7803779" cy="461665"/>
          </a:xfrm>
          <a:prstGeom prst="rect">
            <a:avLst/>
          </a:prstGeom>
        </p:spPr>
        <p:txBody>
          <a:bodyPr wrap="square">
            <a:spAutoFit/>
          </a:bodyPr>
          <a:lstStyle/>
          <a:p>
            <a:r>
              <a:rPr lang="en-GB" sz="2400" dirty="0"/>
              <a:t>The time dependence of the driving optical electric field is</a:t>
            </a:r>
          </a:p>
        </p:txBody>
      </p:sp>
      <p:sp>
        <p:nvSpPr>
          <p:cNvPr id="16" name="TextBox 15"/>
          <p:cNvSpPr txBox="1"/>
          <p:nvPr/>
        </p:nvSpPr>
        <p:spPr>
          <a:xfrm>
            <a:off x="1726277" y="2021260"/>
            <a:ext cx="4219875" cy="461665"/>
          </a:xfrm>
          <a:prstGeom prst="rect">
            <a:avLst/>
          </a:prstGeom>
          <a:noFill/>
        </p:spPr>
        <p:txBody>
          <a:bodyPr wrap="none" rtlCol="0">
            <a:spAutoFit/>
          </a:bodyPr>
          <a:lstStyle/>
          <a:p>
            <a:r>
              <a:rPr lang="en-US" sz="2400" dirty="0"/>
              <a:t>Hence look for solutions of form</a:t>
            </a:r>
          </a:p>
        </p:txBody>
      </p:sp>
      <p:sp>
        <p:nvSpPr>
          <p:cNvPr id="4" name="TextBox 3"/>
          <p:cNvSpPr txBox="1"/>
          <p:nvPr/>
        </p:nvSpPr>
        <p:spPr>
          <a:xfrm>
            <a:off x="1332574" y="2755900"/>
            <a:ext cx="9328220" cy="1569660"/>
          </a:xfrm>
          <a:prstGeom prst="rect">
            <a:avLst/>
          </a:prstGeom>
          <a:noFill/>
        </p:spPr>
        <p:txBody>
          <a:bodyPr wrap="none" rtlCol="0">
            <a:spAutoFit/>
          </a:bodyPr>
          <a:lstStyle/>
          <a:p>
            <a:r>
              <a:rPr lang="en-US" sz="2400" dirty="0">
                <a:solidFill>
                  <a:srgbClr val="FF0000"/>
                </a:solidFill>
              </a:rPr>
              <a:t>Any phase differences between driving field and </a:t>
            </a:r>
            <a:r>
              <a:rPr lang="en-US" sz="2400" i="1" dirty="0">
                <a:solidFill>
                  <a:srgbClr val="FF0000"/>
                </a:solidFill>
              </a:rPr>
              <a:t>x</a:t>
            </a:r>
            <a:r>
              <a:rPr lang="en-US" sz="2400" dirty="0">
                <a:solidFill>
                  <a:srgbClr val="FF0000"/>
                </a:solidFill>
              </a:rPr>
              <a:t> is included by allowing</a:t>
            </a:r>
          </a:p>
          <a:p>
            <a:r>
              <a:rPr lang="en-US" sz="2400" i="1" dirty="0">
                <a:solidFill>
                  <a:srgbClr val="FF0000"/>
                </a:solidFill>
              </a:rPr>
              <a:t>X</a:t>
            </a:r>
            <a:r>
              <a:rPr lang="en-US" sz="2400" i="1" baseline="-25000" dirty="0">
                <a:solidFill>
                  <a:srgbClr val="FF0000"/>
                </a:solidFill>
              </a:rPr>
              <a:t>o</a:t>
            </a:r>
            <a:r>
              <a:rPr lang="en-US" sz="2400" dirty="0">
                <a:solidFill>
                  <a:srgbClr val="FF0000"/>
                </a:solidFill>
              </a:rPr>
              <a:t> to be complex.</a:t>
            </a:r>
          </a:p>
          <a:p>
            <a:endParaRPr lang="en-US" sz="2400" dirty="0">
              <a:solidFill>
                <a:srgbClr val="FF0000"/>
              </a:solidFill>
            </a:endParaRPr>
          </a:p>
          <a:p>
            <a:endParaRPr lang="en-US" sz="2400" dirty="0"/>
          </a:p>
        </p:txBody>
      </p:sp>
      <p:grpSp>
        <p:nvGrpSpPr>
          <p:cNvPr id="6" name="Group 5"/>
          <p:cNvGrpSpPr/>
          <p:nvPr/>
        </p:nvGrpSpPr>
        <p:grpSpPr>
          <a:xfrm>
            <a:off x="1343778" y="3840164"/>
            <a:ext cx="9479960" cy="2916237"/>
            <a:chOff x="200778" y="3840163"/>
            <a:chExt cx="9479960" cy="2916237"/>
          </a:xfrm>
        </p:grpSpPr>
        <p:graphicFrame>
          <p:nvGraphicFramePr>
            <p:cNvPr id="14" name="Object 13"/>
            <p:cNvGraphicFramePr>
              <a:graphicFrameLocks noChangeAspect="1"/>
            </p:cNvGraphicFramePr>
            <p:nvPr/>
          </p:nvGraphicFramePr>
          <p:xfrm>
            <a:off x="4083054" y="5818188"/>
            <a:ext cx="2613025" cy="800100"/>
          </p:xfrm>
          <a:graphic>
            <a:graphicData uri="http://schemas.openxmlformats.org/presentationml/2006/ole">
              <mc:AlternateContent xmlns:mc="http://schemas.openxmlformats.org/markup-compatibility/2006">
                <mc:Choice xmlns:v="urn:schemas-microsoft-com:vml" Requires="v">
                  <p:oleObj name="Equation" r:id="rId6" imgW="2413000" imgH="800100" progId="Equation.DSMT4">
                    <p:embed/>
                  </p:oleObj>
                </mc:Choice>
                <mc:Fallback>
                  <p:oleObj name="Equation" r:id="rId6" imgW="2413000" imgH="800100" progId="Equation.DSMT4">
                    <p:embed/>
                    <p:pic>
                      <p:nvPicPr>
                        <p:cNvPr id="14" name="Object 13"/>
                        <p:cNvPicPr/>
                        <p:nvPr/>
                      </p:nvPicPr>
                      <p:blipFill>
                        <a:blip r:embed="rId7"/>
                        <a:stretch>
                          <a:fillRect/>
                        </a:stretch>
                      </p:blipFill>
                      <p:spPr>
                        <a:xfrm>
                          <a:off x="4083054" y="5818188"/>
                          <a:ext cx="2613025" cy="800100"/>
                        </a:xfrm>
                        <a:prstGeom prst="rect">
                          <a:avLst/>
                        </a:prstGeom>
                      </p:spPr>
                    </p:pic>
                  </p:oleObj>
                </mc:Fallback>
              </mc:AlternateContent>
            </a:graphicData>
          </a:graphic>
        </p:graphicFrame>
        <p:sp>
          <p:nvSpPr>
            <p:cNvPr id="2" name="TextBox 1"/>
            <p:cNvSpPr txBox="1"/>
            <p:nvPr/>
          </p:nvSpPr>
          <p:spPr>
            <a:xfrm>
              <a:off x="1345276" y="5932207"/>
              <a:ext cx="2229384" cy="461665"/>
            </a:xfrm>
            <a:prstGeom prst="rect">
              <a:avLst/>
            </a:prstGeom>
            <a:noFill/>
          </p:spPr>
          <p:txBody>
            <a:bodyPr wrap="none" rtlCol="0">
              <a:spAutoFit/>
            </a:bodyPr>
            <a:lstStyle/>
            <a:p>
              <a:r>
                <a:rPr lang="en-US" sz="2400" dirty="0">
                  <a:solidFill>
                    <a:srgbClr val="FF0000"/>
                  </a:solidFill>
                </a:rPr>
                <a:t>Solution for </a:t>
              </a:r>
              <a:r>
                <a:rPr lang="en-US" sz="2400" i="1" dirty="0">
                  <a:solidFill>
                    <a:srgbClr val="FF0000"/>
                  </a:solidFill>
                </a:rPr>
                <a:t>X</a:t>
              </a:r>
              <a:r>
                <a:rPr lang="en-US" sz="2400" i="1" baseline="-25000" dirty="0">
                  <a:solidFill>
                    <a:srgbClr val="FF0000"/>
                  </a:solidFill>
                </a:rPr>
                <a:t>o</a:t>
              </a:r>
              <a:r>
                <a:rPr lang="en-US" dirty="0">
                  <a:solidFill>
                    <a:srgbClr val="FF0000"/>
                  </a:solidFill>
                </a:rPr>
                <a:t> </a:t>
              </a:r>
              <a:r>
                <a:rPr lang="en-US" sz="2400" dirty="0">
                  <a:solidFill>
                    <a:srgbClr val="FF0000"/>
                  </a:solidFill>
                </a:rPr>
                <a:t>is</a:t>
              </a:r>
            </a:p>
          </p:txBody>
        </p:sp>
        <p:sp>
          <p:nvSpPr>
            <p:cNvPr id="3" name="TextBox 2"/>
            <p:cNvSpPr txBox="1"/>
            <p:nvPr/>
          </p:nvSpPr>
          <p:spPr>
            <a:xfrm>
              <a:off x="258187" y="4367770"/>
              <a:ext cx="5661976" cy="461665"/>
            </a:xfrm>
            <a:prstGeom prst="rect">
              <a:avLst/>
            </a:prstGeom>
            <a:noFill/>
          </p:spPr>
          <p:txBody>
            <a:bodyPr wrap="none" rtlCol="0">
              <a:spAutoFit/>
            </a:bodyPr>
            <a:lstStyle/>
            <a:p>
              <a:r>
                <a:rPr lang="en-US" sz="2400" dirty="0"/>
                <a:t>Substituting into equation of motion we get</a:t>
              </a:r>
            </a:p>
          </p:txBody>
        </p:sp>
        <p:graphicFrame>
          <p:nvGraphicFramePr>
            <p:cNvPr id="17" name="Object 16"/>
            <p:cNvGraphicFramePr>
              <a:graphicFrameLocks noChangeAspect="1"/>
            </p:cNvGraphicFramePr>
            <p:nvPr/>
          </p:nvGraphicFramePr>
          <p:xfrm>
            <a:off x="554038" y="3840163"/>
            <a:ext cx="6891338" cy="355600"/>
          </p:xfrm>
          <a:graphic>
            <a:graphicData uri="http://schemas.openxmlformats.org/presentationml/2006/ole">
              <mc:AlternateContent xmlns:mc="http://schemas.openxmlformats.org/markup-compatibility/2006">
                <mc:Choice xmlns:v="urn:schemas-microsoft-com:vml" Requires="v">
                  <p:oleObj name="Equation" r:id="rId8" imgW="6362700" imgH="355600" progId="Equation.DSMT4">
                    <p:embed/>
                  </p:oleObj>
                </mc:Choice>
                <mc:Fallback>
                  <p:oleObj name="Equation" r:id="rId8" imgW="6362700" imgH="355600" progId="Equation.DSMT4">
                    <p:embed/>
                    <p:pic>
                      <p:nvPicPr>
                        <p:cNvPr id="17" name="Object 16"/>
                        <p:cNvPicPr/>
                        <p:nvPr/>
                      </p:nvPicPr>
                      <p:blipFill>
                        <a:blip r:embed="rId9"/>
                        <a:stretch>
                          <a:fillRect/>
                        </a:stretch>
                      </p:blipFill>
                      <p:spPr>
                        <a:xfrm>
                          <a:off x="554038" y="3840163"/>
                          <a:ext cx="6891338" cy="355600"/>
                        </a:xfrm>
                        <a:prstGeom prst="rect">
                          <a:avLst/>
                        </a:prstGeom>
                      </p:spPr>
                    </p:pic>
                  </p:oleObj>
                </mc:Fallback>
              </mc:AlternateContent>
            </a:graphicData>
          </a:graphic>
        </p:graphicFrame>
        <p:grpSp>
          <p:nvGrpSpPr>
            <p:cNvPr id="5" name="Group 4"/>
            <p:cNvGrpSpPr/>
            <p:nvPr/>
          </p:nvGrpSpPr>
          <p:grpSpPr>
            <a:xfrm>
              <a:off x="200778" y="5109407"/>
              <a:ext cx="9479960" cy="1646993"/>
              <a:chOff x="200778" y="5109407"/>
              <a:chExt cx="9479960" cy="1646993"/>
            </a:xfrm>
          </p:grpSpPr>
          <p:graphicFrame>
            <p:nvGraphicFramePr>
              <p:cNvPr id="13" name="Object 12"/>
              <p:cNvGraphicFramePr>
                <a:graphicFrameLocks noChangeAspect="1"/>
              </p:cNvGraphicFramePr>
              <p:nvPr/>
            </p:nvGraphicFramePr>
            <p:xfrm>
              <a:off x="200778" y="5109407"/>
              <a:ext cx="9479960" cy="469833"/>
            </p:xfrm>
            <a:graphic>
              <a:graphicData uri="http://schemas.openxmlformats.org/presentationml/2006/ole">
                <mc:AlternateContent xmlns:mc="http://schemas.openxmlformats.org/markup-compatibility/2006">
                  <mc:Choice xmlns:v="urn:schemas-microsoft-com:vml" Requires="v">
                    <p:oleObj name="Equation" r:id="rId10" imgW="8737600" imgH="469900" progId="Equation.DSMT4">
                      <p:embed/>
                    </p:oleObj>
                  </mc:Choice>
                  <mc:Fallback>
                    <p:oleObj name="Equation" r:id="rId10" imgW="8737600" imgH="469900" progId="Equation.DSMT4">
                      <p:embed/>
                      <p:pic>
                        <p:nvPicPr>
                          <p:cNvPr id="13" name="Object 12"/>
                          <p:cNvPicPr/>
                          <p:nvPr/>
                        </p:nvPicPr>
                        <p:blipFill>
                          <a:blip r:embed="rId11"/>
                          <a:stretch>
                            <a:fillRect/>
                          </a:stretch>
                        </p:blipFill>
                        <p:spPr>
                          <a:xfrm>
                            <a:off x="200778" y="5109407"/>
                            <a:ext cx="9479960" cy="469833"/>
                          </a:xfrm>
                          <a:prstGeom prst="rect">
                            <a:avLst/>
                          </a:prstGeom>
                        </p:spPr>
                      </p:pic>
                    </p:oleObj>
                  </mc:Fallback>
                </mc:AlternateContent>
              </a:graphicData>
            </a:graphic>
          </p:graphicFrame>
          <p:sp>
            <p:nvSpPr>
              <p:cNvPr id="18" name="Rectangle 17"/>
              <p:cNvSpPr/>
              <p:nvPr/>
            </p:nvSpPr>
            <p:spPr>
              <a:xfrm>
                <a:off x="1383375" y="5786786"/>
                <a:ext cx="6062000" cy="969614"/>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F8D443DF-5632-3812-8AEE-7D4AB2FDB68F}"/>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400498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138624" y="1766893"/>
          <a:ext cx="6921500" cy="977900"/>
        </p:xfrm>
        <a:graphic>
          <a:graphicData uri="http://schemas.openxmlformats.org/presentationml/2006/ole">
            <mc:AlternateContent xmlns:mc="http://schemas.openxmlformats.org/markup-compatibility/2006">
              <mc:Choice xmlns:v="urn:schemas-microsoft-com:vml" Requires="v">
                <p:oleObj name="Equation" r:id="rId2" imgW="6921500" imgH="977900" progId="Equation.DSMT4">
                  <p:embed/>
                </p:oleObj>
              </mc:Choice>
              <mc:Fallback>
                <p:oleObj name="Equation" r:id="rId2" imgW="6921500" imgH="977900" progId="Equation.DSMT4">
                  <p:embed/>
                  <p:pic>
                    <p:nvPicPr>
                      <p:cNvPr id="3" name="Object 2"/>
                      <p:cNvPicPr/>
                      <p:nvPr/>
                    </p:nvPicPr>
                    <p:blipFill>
                      <a:blip r:embed="rId3"/>
                      <a:stretch>
                        <a:fillRect/>
                      </a:stretch>
                    </p:blipFill>
                    <p:spPr>
                      <a:xfrm>
                        <a:off x="2138624" y="1766893"/>
                        <a:ext cx="6921500" cy="977900"/>
                      </a:xfrm>
                      <a:prstGeom prst="rect">
                        <a:avLst/>
                      </a:prstGeom>
                    </p:spPr>
                  </p:pic>
                </p:oleObj>
              </mc:Fallback>
            </mc:AlternateContent>
          </a:graphicData>
        </a:graphic>
      </p:graphicFrame>
      <p:sp>
        <p:nvSpPr>
          <p:cNvPr id="5" name="Rectangle 4"/>
          <p:cNvSpPr/>
          <p:nvPr/>
        </p:nvSpPr>
        <p:spPr>
          <a:xfrm>
            <a:off x="1612874" y="842046"/>
            <a:ext cx="9225610" cy="830997"/>
          </a:xfrm>
          <a:prstGeom prst="rect">
            <a:avLst/>
          </a:prstGeom>
        </p:spPr>
        <p:txBody>
          <a:bodyPr wrap="square">
            <a:spAutoFit/>
          </a:bodyPr>
          <a:lstStyle/>
          <a:p>
            <a:r>
              <a:rPr lang="en-GB" sz="2400" dirty="0"/>
              <a:t>The p</a:t>
            </a:r>
            <a:r>
              <a:rPr lang="en" sz="2400" dirty="0"/>
              <a:t>olarization of a medium with </a:t>
            </a:r>
            <a:r>
              <a:rPr lang="en" sz="2400" i="1" dirty="0"/>
              <a:t>N</a:t>
            </a:r>
            <a:r>
              <a:rPr lang="en" sz="2400" dirty="0"/>
              <a:t> atoms per unit volume</a:t>
            </a:r>
            <a:r>
              <a:rPr lang="en-GB" sz="2400" dirty="0"/>
              <a:t> associated with the resonant oscillator response is then</a:t>
            </a:r>
            <a:r>
              <a:rPr lang="en" sz="2400" dirty="0"/>
              <a:t>,</a:t>
            </a:r>
          </a:p>
        </p:txBody>
      </p:sp>
      <p:sp>
        <p:nvSpPr>
          <p:cNvPr id="2" name="Rectangle 1"/>
          <p:cNvSpPr/>
          <p:nvPr/>
        </p:nvSpPr>
        <p:spPr>
          <a:xfrm>
            <a:off x="1968500" y="2819400"/>
            <a:ext cx="8509000" cy="3046988"/>
          </a:xfrm>
          <a:prstGeom prst="rect">
            <a:avLst/>
          </a:prstGeom>
        </p:spPr>
        <p:txBody>
          <a:bodyPr wrap="square">
            <a:spAutoFit/>
          </a:bodyPr>
          <a:lstStyle/>
          <a:p>
            <a:r>
              <a:rPr lang="en-GB" sz="2400" dirty="0"/>
              <a:t>The electric displacement  of the medium is</a:t>
            </a:r>
            <a:endParaRPr lang="en" sz="2400" dirty="0"/>
          </a:p>
          <a:p>
            <a:r>
              <a:rPr lang="de-DE" sz="2400" dirty="0"/>
              <a:t>						  </a:t>
            </a:r>
          </a:p>
          <a:p>
            <a:endParaRPr lang="de-DE" sz="2400" dirty="0"/>
          </a:p>
          <a:p>
            <a:endParaRPr lang="de-DE" sz="2400" dirty="0"/>
          </a:p>
          <a:p>
            <a:r>
              <a:rPr lang="de-DE" sz="2400" dirty="0" err="1"/>
              <a:t>We</a:t>
            </a:r>
            <a:r>
              <a:rPr lang="de-DE" sz="2400" dirty="0"/>
              <a:t> </a:t>
            </a:r>
            <a:r>
              <a:rPr lang="de-DE" sz="2400" dirty="0" err="1"/>
              <a:t>can</a:t>
            </a:r>
            <a:r>
              <a:rPr lang="de-DE" sz="2400" dirty="0"/>
              <a:t> </a:t>
            </a:r>
            <a:r>
              <a:rPr lang="de-DE" sz="2400" dirty="0" err="1"/>
              <a:t>split</a:t>
            </a:r>
            <a:r>
              <a:rPr lang="de-DE" sz="2400" dirty="0"/>
              <a:t> </a:t>
            </a:r>
            <a:r>
              <a:rPr lang="de-DE" sz="2400" dirty="0" err="1"/>
              <a:t>the</a:t>
            </a:r>
            <a:r>
              <a:rPr lang="de-DE" sz="2400" dirty="0"/>
              <a:t> </a:t>
            </a:r>
            <a:r>
              <a:rPr lang="de-DE" sz="2400" dirty="0" err="1"/>
              <a:t>polarization</a:t>
            </a:r>
            <a:r>
              <a:rPr lang="de-DE" sz="2400" dirty="0"/>
              <a:t> </a:t>
            </a:r>
            <a:r>
              <a:rPr lang="de-DE" sz="2400" dirty="0" err="1"/>
              <a:t>into</a:t>
            </a:r>
            <a:r>
              <a:rPr lang="de-DE" sz="2400" dirty="0"/>
              <a:t> a non-resonant </a:t>
            </a:r>
            <a:r>
              <a:rPr lang="de-DE" sz="2400" dirty="0" err="1"/>
              <a:t>background</a:t>
            </a:r>
            <a:r>
              <a:rPr lang="de-DE" sz="2400" dirty="0"/>
              <a:t> </a:t>
            </a:r>
            <a:r>
              <a:rPr lang="de-DE" sz="2400" dirty="0" err="1"/>
              <a:t>term</a:t>
            </a:r>
            <a:r>
              <a:rPr lang="de-DE" sz="2400" dirty="0"/>
              <a:t> (due </a:t>
            </a:r>
            <a:r>
              <a:rPr lang="de-DE" sz="2400" dirty="0" err="1"/>
              <a:t>to</a:t>
            </a:r>
            <a:r>
              <a:rPr lang="de-DE" sz="2400" dirty="0"/>
              <a:t> different </a:t>
            </a:r>
            <a:r>
              <a:rPr lang="de-DE" sz="2400" dirty="0" err="1"/>
              <a:t>types</a:t>
            </a:r>
            <a:r>
              <a:rPr lang="de-DE" sz="2400" dirty="0"/>
              <a:t> </a:t>
            </a:r>
            <a:r>
              <a:rPr lang="de-DE" sz="2400" dirty="0" err="1"/>
              <a:t>of</a:t>
            </a:r>
            <a:r>
              <a:rPr lang="de-DE" sz="2400" dirty="0"/>
              <a:t> </a:t>
            </a:r>
            <a:r>
              <a:rPr lang="de-DE" sz="2400" dirty="0" err="1"/>
              <a:t>oscillator</a:t>
            </a:r>
            <a:r>
              <a:rPr lang="de-DE" sz="2400" dirty="0"/>
              <a:t>) </a:t>
            </a:r>
            <a:r>
              <a:rPr lang="de-DE" sz="2400" dirty="0" err="1"/>
              <a:t>and</a:t>
            </a:r>
            <a:r>
              <a:rPr lang="de-DE" sz="2400" dirty="0"/>
              <a:t> </a:t>
            </a:r>
            <a:r>
              <a:rPr lang="de-DE" sz="2400" dirty="0" err="1"/>
              <a:t>the</a:t>
            </a:r>
            <a:r>
              <a:rPr lang="de-DE" sz="2400" dirty="0"/>
              <a:t> resonant </a:t>
            </a:r>
            <a:r>
              <a:rPr lang="de-DE" sz="2400" dirty="0" err="1"/>
              <a:t>term</a:t>
            </a:r>
            <a:r>
              <a:rPr lang="de-DE" sz="2400" dirty="0"/>
              <a:t> just </a:t>
            </a:r>
            <a:r>
              <a:rPr lang="de-DE" sz="2400" dirty="0" err="1"/>
              <a:t>calculated</a:t>
            </a:r>
            <a:r>
              <a:rPr lang="de-DE" sz="2400" dirty="0"/>
              <a:t> </a:t>
            </a:r>
            <a:r>
              <a:rPr lang="de-DE" sz="2400" dirty="0" err="1"/>
              <a:t>for</a:t>
            </a:r>
            <a:r>
              <a:rPr lang="de-DE" sz="2400" dirty="0"/>
              <a:t> a </a:t>
            </a:r>
            <a:r>
              <a:rPr lang="de-DE" sz="2400" dirty="0" err="1"/>
              <a:t>single</a:t>
            </a:r>
            <a:r>
              <a:rPr lang="de-DE" sz="2400" dirty="0"/>
              <a:t> type </a:t>
            </a:r>
            <a:r>
              <a:rPr lang="de-DE" sz="2400" dirty="0" err="1"/>
              <a:t>of</a:t>
            </a:r>
            <a:r>
              <a:rPr lang="de-DE" sz="2400" dirty="0"/>
              <a:t> </a:t>
            </a:r>
            <a:r>
              <a:rPr lang="de-DE" sz="2400" dirty="0" err="1"/>
              <a:t>oscillator</a:t>
            </a:r>
            <a:r>
              <a:rPr lang="de-DE" sz="2400" dirty="0"/>
              <a:t>:</a:t>
            </a:r>
          </a:p>
          <a:p>
            <a:endParaRPr lang="de-DE" sz="2400" dirty="0"/>
          </a:p>
        </p:txBody>
      </p:sp>
      <p:graphicFrame>
        <p:nvGraphicFramePr>
          <p:cNvPr id="6" name="Object 5"/>
          <p:cNvGraphicFramePr>
            <a:graphicFrameLocks noChangeAspect="1"/>
          </p:cNvGraphicFramePr>
          <p:nvPr/>
        </p:nvGraphicFramePr>
        <p:xfrm>
          <a:off x="4459289" y="3624263"/>
          <a:ext cx="1765300" cy="406400"/>
        </p:xfrm>
        <a:graphic>
          <a:graphicData uri="http://schemas.openxmlformats.org/presentationml/2006/ole">
            <mc:AlternateContent xmlns:mc="http://schemas.openxmlformats.org/markup-compatibility/2006">
              <mc:Choice xmlns:v="urn:schemas-microsoft-com:vml" Requires="v">
                <p:oleObj name="Equation" r:id="rId4" imgW="1765300" imgH="406400" progId="Equation.DSMT4">
                  <p:embed/>
                </p:oleObj>
              </mc:Choice>
              <mc:Fallback>
                <p:oleObj name="Equation" r:id="rId4" imgW="1765300" imgH="406400" progId="Equation.DSMT4">
                  <p:embed/>
                  <p:pic>
                    <p:nvPicPr>
                      <p:cNvPr id="6" name="Object 5"/>
                      <p:cNvPicPr/>
                      <p:nvPr/>
                    </p:nvPicPr>
                    <p:blipFill>
                      <a:blip r:embed="rId5"/>
                      <a:stretch>
                        <a:fillRect/>
                      </a:stretch>
                    </p:blipFill>
                    <p:spPr>
                      <a:xfrm>
                        <a:off x="4459289" y="3624263"/>
                        <a:ext cx="1765300" cy="4064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3844928" y="5779601"/>
          <a:ext cx="4348163" cy="457200"/>
        </p:xfrm>
        <a:graphic>
          <a:graphicData uri="http://schemas.openxmlformats.org/presentationml/2006/ole">
            <mc:AlternateContent xmlns:mc="http://schemas.openxmlformats.org/markup-compatibility/2006">
              <mc:Choice xmlns:v="urn:schemas-microsoft-com:vml" Requires="v">
                <p:oleObj name="Equation" r:id="rId6" imgW="4013200" imgH="457200" progId="Equation.DSMT4">
                  <p:embed/>
                </p:oleObj>
              </mc:Choice>
              <mc:Fallback>
                <p:oleObj name="Equation" r:id="rId6" imgW="4013200" imgH="457200" progId="Equation.DSMT4">
                  <p:embed/>
                  <p:pic>
                    <p:nvPicPr>
                      <p:cNvPr id="7" name="Object 6"/>
                      <p:cNvPicPr/>
                      <p:nvPr/>
                    </p:nvPicPr>
                    <p:blipFill>
                      <a:blip r:embed="rId7"/>
                      <a:stretch>
                        <a:fillRect/>
                      </a:stretch>
                    </p:blipFill>
                    <p:spPr>
                      <a:xfrm>
                        <a:off x="3844928" y="5779601"/>
                        <a:ext cx="4348163" cy="4572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90BB3574-555C-652F-BBCD-C631E553B58D}"/>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388298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55903" y="3247018"/>
            <a:ext cx="5969001" cy="1049764"/>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826686" y="1573639"/>
            <a:ext cx="9133417" cy="1938992"/>
          </a:xfrm>
          <a:prstGeom prst="rect">
            <a:avLst/>
          </a:prstGeom>
        </p:spPr>
        <p:txBody>
          <a:bodyPr wrap="square">
            <a:spAutoFit/>
          </a:bodyPr>
          <a:lstStyle/>
          <a:p>
            <a:r>
              <a:rPr lang="de-DE" sz="2400" dirty="0" err="1"/>
              <a:t>where</a:t>
            </a:r>
            <a:r>
              <a:rPr lang="de-DE" sz="2400" dirty="0"/>
              <a:t> </a:t>
            </a:r>
            <a:r>
              <a:rPr lang="de-DE" sz="2400" i="1" dirty="0" err="1"/>
              <a:t>χ</a:t>
            </a:r>
            <a:r>
              <a:rPr lang="de-DE" sz="2400" i="1" baseline="-25000" dirty="0" err="1"/>
              <a:t>b</a:t>
            </a:r>
            <a:r>
              <a:rPr lang="de-DE" sz="2400" dirty="0"/>
              <a:t> </a:t>
            </a:r>
            <a:r>
              <a:rPr lang="de-DE" sz="2400" dirty="0" err="1"/>
              <a:t>is</a:t>
            </a:r>
            <a:r>
              <a:rPr lang="de-DE" sz="2400" dirty="0"/>
              <a:t> </a:t>
            </a:r>
            <a:r>
              <a:rPr lang="de-DE" sz="2400" dirty="0" err="1"/>
              <a:t>the</a:t>
            </a:r>
            <a:r>
              <a:rPr lang="de-DE" sz="2400" dirty="0"/>
              <a:t> </a:t>
            </a:r>
            <a:r>
              <a:rPr lang="de-DE" sz="2400" dirty="0" err="1"/>
              <a:t>background</a:t>
            </a:r>
            <a:r>
              <a:rPr lang="de-DE" sz="2400" dirty="0"/>
              <a:t> (i.e. </a:t>
            </a:r>
            <a:r>
              <a:rPr lang="de-DE" sz="2400" dirty="0" err="1"/>
              <a:t>far</a:t>
            </a:r>
            <a:r>
              <a:rPr lang="de-DE" sz="2400" dirty="0"/>
              <a:t> </a:t>
            </a:r>
            <a:r>
              <a:rPr lang="de-DE" sz="2400" dirty="0" err="1"/>
              <a:t>from</a:t>
            </a:r>
            <a:r>
              <a:rPr lang="de-DE" sz="2400" dirty="0"/>
              <a:t> </a:t>
            </a:r>
            <a:r>
              <a:rPr lang="de-DE" sz="2400" dirty="0" err="1"/>
              <a:t>resonance</a:t>
            </a:r>
            <a:r>
              <a:rPr lang="de-DE" sz="2400" dirty="0"/>
              <a:t> </a:t>
            </a:r>
            <a:r>
              <a:rPr lang="de-DE" sz="2400" dirty="0" err="1"/>
              <a:t>of</a:t>
            </a:r>
            <a:r>
              <a:rPr lang="de-DE" sz="2400" dirty="0"/>
              <a:t> </a:t>
            </a:r>
            <a:r>
              <a:rPr lang="de-DE" sz="2400" dirty="0" err="1"/>
              <a:t>interest</a:t>
            </a:r>
            <a:r>
              <a:rPr lang="de-DE" sz="2400" dirty="0"/>
              <a:t> ) </a:t>
            </a:r>
            <a:r>
              <a:rPr lang="de-DE" sz="2400" dirty="0" err="1"/>
              <a:t>electric</a:t>
            </a:r>
            <a:r>
              <a:rPr lang="de-DE" sz="2400" dirty="0"/>
              <a:t> </a:t>
            </a:r>
            <a:r>
              <a:rPr lang="de-DE" sz="2400" dirty="0" err="1"/>
              <a:t>susceptibility</a:t>
            </a:r>
            <a:r>
              <a:rPr lang="de-DE" sz="2400" dirty="0"/>
              <a:t>. </a:t>
            </a:r>
          </a:p>
          <a:p>
            <a:endParaRPr lang="de-DE" sz="2400" dirty="0"/>
          </a:p>
          <a:p>
            <a:r>
              <a:rPr lang="de-DE" sz="2400" dirty="0" err="1"/>
              <a:t>Putting</a:t>
            </a:r>
            <a:r>
              <a:rPr lang="de-DE" sz="2400" dirty="0"/>
              <a:t> </a:t>
            </a:r>
            <a:r>
              <a:rPr lang="de-DE" sz="2400" dirty="0" err="1"/>
              <a:t>it</a:t>
            </a:r>
            <a:r>
              <a:rPr lang="de-DE" sz="2400" dirty="0"/>
              <a:t> all </a:t>
            </a:r>
            <a:r>
              <a:rPr lang="de-DE" sz="2400" dirty="0" err="1"/>
              <a:t>together</a:t>
            </a:r>
            <a:r>
              <a:rPr lang="de-DE" sz="2400" dirty="0"/>
              <a:t> </a:t>
            </a:r>
            <a:r>
              <a:rPr lang="de-DE" sz="2400" dirty="0" err="1"/>
              <a:t>we</a:t>
            </a:r>
            <a:r>
              <a:rPr lang="de-DE" sz="2400" dirty="0"/>
              <a:t> </a:t>
            </a:r>
            <a:r>
              <a:rPr lang="de-DE" sz="2400" dirty="0" err="1"/>
              <a:t>get</a:t>
            </a:r>
            <a:endParaRPr lang="de-DE" sz="2400" dirty="0"/>
          </a:p>
          <a:p>
            <a:endParaRPr lang="de-DE" sz="2400" dirty="0"/>
          </a:p>
        </p:txBody>
      </p:sp>
      <p:graphicFrame>
        <p:nvGraphicFramePr>
          <p:cNvPr id="11" name="Object 10"/>
          <p:cNvGraphicFramePr>
            <a:graphicFrameLocks noChangeAspect="1"/>
          </p:cNvGraphicFramePr>
          <p:nvPr/>
        </p:nvGraphicFramePr>
        <p:xfrm>
          <a:off x="2775642" y="914152"/>
          <a:ext cx="5517461" cy="437336"/>
        </p:xfrm>
        <a:graphic>
          <a:graphicData uri="http://schemas.openxmlformats.org/presentationml/2006/ole">
            <mc:AlternateContent xmlns:mc="http://schemas.openxmlformats.org/markup-compatibility/2006">
              <mc:Choice xmlns:v="urn:schemas-microsoft-com:vml" Requires="v">
                <p:oleObj name="Equation" r:id="rId2" imgW="4140200" imgH="355600" progId="Equation.DSMT4">
                  <p:embed/>
                </p:oleObj>
              </mc:Choice>
              <mc:Fallback>
                <p:oleObj name="Equation" r:id="rId2" imgW="4140200" imgH="355600" progId="Equation.DSMT4">
                  <p:embed/>
                  <p:pic>
                    <p:nvPicPr>
                      <p:cNvPr id="11" name="Object 10"/>
                      <p:cNvPicPr/>
                      <p:nvPr/>
                    </p:nvPicPr>
                    <p:blipFill>
                      <a:blip r:embed="rId3"/>
                      <a:stretch>
                        <a:fillRect/>
                      </a:stretch>
                    </p:blipFill>
                    <p:spPr>
                      <a:xfrm>
                        <a:off x="2775642" y="914152"/>
                        <a:ext cx="5517461" cy="437336"/>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3211512" y="3357563"/>
          <a:ext cx="5008562" cy="838200"/>
        </p:xfrm>
        <a:graphic>
          <a:graphicData uri="http://schemas.openxmlformats.org/presentationml/2006/ole">
            <mc:AlternateContent xmlns:mc="http://schemas.openxmlformats.org/markup-compatibility/2006">
              <mc:Choice xmlns:v="urn:schemas-microsoft-com:vml" Requires="v">
                <p:oleObj name="Equation" r:id="rId4" imgW="4622800" imgH="838200" progId="Equation.DSMT4">
                  <p:embed/>
                </p:oleObj>
              </mc:Choice>
              <mc:Fallback>
                <p:oleObj name="Equation" r:id="rId4" imgW="4622800" imgH="838200" progId="Equation.DSMT4">
                  <p:embed/>
                  <p:pic>
                    <p:nvPicPr>
                      <p:cNvPr id="12" name="Object 11"/>
                      <p:cNvPicPr/>
                      <p:nvPr/>
                    </p:nvPicPr>
                    <p:blipFill>
                      <a:blip r:embed="rId5"/>
                      <a:stretch>
                        <a:fillRect/>
                      </a:stretch>
                    </p:blipFill>
                    <p:spPr>
                      <a:xfrm>
                        <a:off x="3211512" y="3357563"/>
                        <a:ext cx="5008562" cy="838200"/>
                      </a:xfrm>
                      <a:prstGeom prst="rect">
                        <a:avLst/>
                      </a:prstGeom>
                    </p:spPr>
                  </p:pic>
                </p:oleObj>
              </mc:Fallback>
            </mc:AlternateContent>
          </a:graphicData>
        </a:graphic>
      </p:graphicFrame>
      <p:sp>
        <p:nvSpPr>
          <p:cNvPr id="14" name="Rectangle 13"/>
          <p:cNvSpPr/>
          <p:nvPr/>
        </p:nvSpPr>
        <p:spPr>
          <a:xfrm>
            <a:off x="1826686" y="5377339"/>
            <a:ext cx="5284395" cy="461665"/>
          </a:xfrm>
          <a:prstGeom prst="rect">
            <a:avLst/>
          </a:prstGeom>
        </p:spPr>
        <p:txBody>
          <a:bodyPr wrap="none">
            <a:spAutoFit/>
          </a:bodyPr>
          <a:lstStyle/>
          <a:p>
            <a:r>
              <a:rPr lang="de-DE" sz="2400" dirty="0" err="1"/>
              <a:t>Now</a:t>
            </a:r>
            <a:r>
              <a:rPr lang="de-DE" sz="2400" dirty="0"/>
              <a:t> </a:t>
            </a:r>
            <a:r>
              <a:rPr lang="de-DE" sz="2400" dirty="0" err="1"/>
              <a:t>extract</a:t>
            </a:r>
            <a:r>
              <a:rPr lang="de-DE" sz="2400" dirty="0"/>
              <a:t> </a:t>
            </a:r>
            <a:r>
              <a:rPr lang="de-DE" sz="2400" dirty="0" err="1"/>
              <a:t>the</a:t>
            </a:r>
            <a:r>
              <a:rPr lang="de-DE" sz="2400" dirty="0"/>
              <a:t> real </a:t>
            </a:r>
            <a:r>
              <a:rPr lang="de-DE" sz="2400" dirty="0" err="1"/>
              <a:t>and</a:t>
            </a:r>
            <a:r>
              <a:rPr lang="de-DE" sz="2400" dirty="0"/>
              <a:t> </a:t>
            </a:r>
            <a:r>
              <a:rPr lang="de-DE" sz="2400" dirty="0" err="1"/>
              <a:t>imaginary</a:t>
            </a:r>
            <a:r>
              <a:rPr lang="de-DE" sz="2400" dirty="0"/>
              <a:t> </a:t>
            </a:r>
            <a:r>
              <a:rPr lang="de-DE" sz="2400" dirty="0" err="1"/>
              <a:t>parts</a:t>
            </a:r>
            <a:endParaRPr lang="de-DE" sz="2400" dirty="0"/>
          </a:p>
        </p:txBody>
      </p:sp>
      <p:sp>
        <p:nvSpPr>
          <p:cNvPr id="15" name="Right Brace 14"/>
          <p:cNvSpPr/>
          <p:nvPr/>
        </p:nvSpPr>
        <p:spPr>
          <a:xfrm rot="5400000">
            <a:off x="6270290" y="2693658"/>
            <a:ext cx="406402" cy="363921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549900" y="4628634"/>
            <a:ext cx="2095746" cy="400110"/>
          </a:xfrm>
          <a:prstGeom prst="rect">
            <a:avLst/>
          </a:prstGeom>
          <a:noFill/>
        </p:spPr>
        <p:txBody>
          <a:bodyPr wrap="none" rtlCol="0">
            <a:spAutoFit/>
          </a:bodyPr>
          <a:lstStyle/>
          <a:p>
            <a:r>
              <a:rPr lang="en-US" sz="2000" dirty="0"/>
              <a:t>total susceptibility</a:t>
            </a:r>
          </a:p>
        </p:txBody>
      </p:sp>
      <p:sp>
        <p:nvSpPr>
          <p:cNvPr id="2" name="TextBox 1">
            <a:extLst>
              <a:ext uri="{FF2B5EF4-FFF2-40B4-BE49-F238E27FC236}">
                <a16:creationId xmlns:a16="http://schemas.microsoft.com/office/drawing/2014/main" id="{0E0D0963-9C30-8905-758A-D6D61BB7C96B}"/>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265165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p:cNvGraphicFramePr>
            <a:graphicFrameLocks noChangeAspect="1"/>
          </p:cNvGraphicFramePr>
          <p:nvPr/>
        </p:nvGraphicFramePr>
        <p:xfrm>
          <a:off x="3209925" y="857250"/>
          <a:ext cx="5048250" cy="774700"/>
        </p:xfrm>
        <a:graphic>
          <a:graphicData uri="http://schemas.openxmlformats.org/presentationml/2006/ole">
            <mc:AlternateContent xmlns:mc="http://schemas.openxmlformats.org/markup-compatibility/2006">
              <mc:Choice xmlns:v="urn:schemas-microsoft-com:vml" Requires="v">
                <p:oleObj name="Equation" r:id="rId2" imgW="4660900" imgH="774700" progId="Equation.DSMT4">
                  <p:embed/>
                </p:oleObj>
              </mc:Choice>
              <mc:Fallback>
                <p:oleObj name="Equation" r:id="rId2" imgW="4660900" imgH="774700" progId="Equation.DSMT4">
                  <p:embed/>
                  <p:pic>
                    <p:nvPicPr>
                      <p:cNvPr id="19" name="Object 18"/>
                      <p:cNvPicPr/>
                      <p:nvPr/>
                    </p:nvPicPr>
                    <p:blipFill>
                      <a:blip r:embed="rId3"/>
                      <a:stretch>
                        <a:fillRect/>
                      </a:stretch>
                    </p:blipFill>
                    <p:spPr>
                      <a:xfrm>
                        <a:off x="3209925" y="857250"/>
                        <a:ext cx="5048250" cy="774700"/>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3425829" y="2032000"/>
          <a:ext cx="4113213" cy="774700"/>
        </p:xfrm>
        <a:graphic>
          <a:graphicData uri="http://schemas.openxmlformats.org/presentationml/2006/ole">
            <mc:AlternateContent xmlns:mc="http://schemas.openxmlformats.org/markup-compatibility/2006">
              <mc:Choice xmlns:v="urn:schemas-microsoft-com:vml" Requires="v">
                <p:oleObj name="Equation" r:id="rId4" imgW="3797300" imgH="774700" progId="Equation.DSMT4">
                  <p:embed/>
                </p:oleObj>
              </mc:Choice>
              <mc:Fallback>
                <p:oleObj name="Equation" r:id="rId4" imgW="3797300" imgH="774700" progId="Equation.DSMT4">
                  <p:embed/>
                  <p:pic>
                    <p:nvPicPr>
                      <p:cNvPr id="20" name="Object 19"/>
                      <p:cNvPicPr/>
                      <p:nvPr/>
                    </p:nvPicPr>
                    <p:blipFill>
                      <a:blip r:embed="rId5"/>
                      <a:stretch>
                        <a:fillRect/>
                      </a:stretch>
                    </p:blipFill>
                    <p:spPr>
                      <a:xfrm>
                        <a:off x="3425829" y="2032000"/>
                        <a:ext cx="4113213" cy="774700"/>
                      </a:xfrm>
                      <a:prstGeom prst="rect">
                        <a:avLst/>
                      </a:prstGeom>
                    </p:spPr>
                  </p:pic>
                </p:oleObj>
              </mc:Fallback>
            </mc:AlternateContent>
          </a:graphicData>
        </a:graphic>
      </p:graphicFrame>
      <p:sp>
        <p:nvSpPr>
          <p:cNvPr id="21" name="TextBox 20"/>
          <p:cNvSpPr txBox="1"/>
          <p:nvPr/>
        </p:nvSpPr>
        <p:spPr>
          <a:xfrm>
            <a:off x="1404718" y="3112314"/>
            <a:ext cx="5894161" cy="1200328"/>
          </a:xfrm>
          <a:prstGeom prst="rect">
            <a:avLst/>
          </a:prstGeom>
          <a:noFill/>
        </p:spPr>
        <p:txBody>
          <a:bodyPr wrap="none" rtlCol="0">
            <a:spAutoFit/>
          </a:bodyPr>
          <a:lstStyle/>
          <a:p>
            <a:r>
              <a:rPr lang="en-GB" sz="2400" dirty="0"/>
              <a:t> </a:t>
            </a:r>
          </a:p>
          <a:p>
            <a:r>
              <a:rPr lang="en-GB" sz="2400" dirty="0"/>
              <a:t>The low (static) and high frequency limits are:</a:t>
            </a:r>
          </a:p>
          <a:p>
            <a:endParaRPr lang="en-US" sz="2400" dirty="0"/>
          </a:p>
        </p:txBody>
      </p:sp>
      <p:graphicFrame>
        <p:nvGraphicFramePr>
          <p:cNvPr id="22" name="Object 21"/>
          <p:cNvGraphicFramePr>
            <a:graphicFrameLocks noChangeAspect="1"/>
          </p:cNvGraphicFramePr>
          <p:nvPr/>
        </p:nvGraphicFramePr>
        <p:xfrm>
          <a:off x="2398713" y="4682563"/>
          <a:ext cx="3533776" cy="774700"/>
        </p:xfrm>
        <a:graphic>
          <a:graphicData uri="http://schemas.openxmlformats.org/presentationml/2006/ole">
            <mc:AlternateContent xmlns:mc="http://schemas.openxmlformats.org/markup-compatibility/2006">
              <mc:Choice xmlns:v="urn:schemas-microsoft-com:vml" Requires="v">
                <p:oleObj name="Equation" r:id="rId6" imgW="3263900" imgH="774700" progId="Equation.DSMT4">
                  <p:embed/>
                </p:oleObj>
              </mc:Choice>
              <mc:Fallback>
                <p:oleObj name="Equation" r:id="rId6" imgW="3263900" imgH="774700" progId="Equation.DSMT4">
                  <p:embed/>
                  <p:pic>
                    <p:nvPicPr>
                      <p:cNvPr id="22" name="Object 21"/>
                      <p:cNvPicPr/>
                      <p:nvPr/>
                    </p:nvPicPr>
                    <p:blipFill>
                      <a:blip r:embed="rId7"/>
                      <a:stretch>
                        <a:fillRect/>
                      </a:stretch>
                    </p:blipFill>
                    <p:spPr>
                      <a:xfrm>
                        <a:off x="2398713" y="4682563"/>
                        <a:ext cx="3533776" cy="774700"/>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6964362" y="4881001"/>
          <a:ext cx="2311400" cy="342900"/>
        </p:xfrm>
        <a:graphic>
          <a:graphicData uri="http://schemas.openxmlformats.org/presentationml/2006/ole">
            <mc:AlternateContent xmlns:mc="http://schemas.openxmlformats.org/markup-compatibility/2006">
              <mc:Choice xmlns:v="urn:schemas-microsoft-com:vml" Requires="v">
                <p:oleObj name="Equation" r:id="rId8" imgW="2133600" imgH="342900" progId="Equation.DSMT4">
                  <p:embed/>
                </p:oleObj>
              </mc:Choice>
              <mc:Fallback>
                <p:oleObj name="Equation" r:id="rId8" imgW="2133600" imgH="342900" progId="Equation.DSMT4">
                  <p:embed/>
                  <p:pic>
                    <p:nvPicPr>
                      <p:cNvPr id="23" name="Object 22"/>
                      <p:cNvPicPr/>
                      <p:nvPr/>
                    </p:nvPicPr>
                    <p:blipFill>
                      <a:blip r:embed="rId9"/>
                      <a:stretch>
                        <a:fillRect/>
                      </a:stretch>
                    </p:blipFill>
                    <p:spPr>
                      <a:xfrm>
                        <a:off x="6964362" y="4881001"/>
                        <a:ext cx="2311400" cy="342900"/>
                      </a:xfrm>
                      <a:prstGeom prst="rect">
                        <a:avLst/>
                      </a:prstGeom>
                    </p:spPr>
                  </p:pic>
                </p:oleObj>
              </mc:Fallback>
            </mc:AlternateContent>
          </a:graphicData>
        </a:graphic>
      </p:graphicFrame>
      <p:sp>
        <p:nvSpPr>
          <p:cNvPr id="24" name="TextBox 23"/>
          <p:cNvSpPr txBox="1"/>
          <p:nvPr/>
        </p:nvSpPr>
        <p:spPr>
          <a:xfrm>
            <a:off x="6159501" y="4780991"/>
            <a:ext cx="655498" cy="461665"/>
          </a:xfrm>
          <a:prstGeom prst="rect">
            <a:avLst/>
          </a:prstGeom>
          <a:noFill/>
        </p:spPr>
        <p:txBody>
          <a:bodyPr wrap="none" rtlCol="0">
            <a:spAutoFit/>
          </a:bodyPr>
          <a:lstStyle/>
          <a:p>
            <a:r>
              <a:rPr lang="en-US" sz="2400" dirty="0"/>
              <a:t>and</a:t>
            </a:r>
          </a:p>
        </p:txBody>
      </p:sp>
      <p:sp>
        <p:nvSpPr>
          <p:cNvPr id="25" name="Rectangle 24"/>
          <p:cNvSpPr/>
          <p:nvPr/>
        </p:nvSpPr>
        <p:spPr>
          <a:xfrm>
            <a:off x="1985172" y="4487650"/>
            <a:ext cx="7793829" cy="1258539"/>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5087BF-F2E2-D383-7118-5B89F4B327D1}"/>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64609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6912" y="1304741"/>
            <a:ext cx="9013264" cy="4154983"/>
          </a:xfrm>
          <a:prstGeom prst="rect">
            <a:avLst/>
          </a:prstGeom>
        </p:spPr>
        <p:txBody>
          <a:bodyPr wrap="square">
            <a:spAutoFit/>
          </a:bodyPr>
          <a:lstStyle/>
          <a:p>
            <a:endParaRPr lang="en-GB" sz="2400" dirty="0"/>
          </a:p>
          <a:p>
            <a:r>
              <a:rPr lang="en-GB" sz="2400" dirty="0"/>
              <a:t> There is clearly a resonance in </a:t>
            </a:r>
            <a:r>
              <a:rPr lang="en-GB" sz="2400" i="1" dirty="0"/>
              <a:t>ε</a:t>
            </a:r>
            <a:r>
              <a:rPr lang="en-GB" sz="2400" i="1" baseline="-25000" dirty="0"/>
              <a:t>2</a:t>
            </a:r>
            <a:r>
              <a:rPr lang="en-GB" sz="2400" i="1" dirty="0"/>
              <a:t> </a:t>
            </a:r>
            <a:r>
              <a:rPr lang="en-GB" sz="2400" dirty="0"/>
              <a:t>at  </a:t>
            </a:r>
            <a:r>
              <a:rPr lang="en-GB" sz="2400" i="1" dirty="0" err="1"/>
              <a:t>ω</a:t>
            </a:r>
            <a:r>
              <a:rPr lang="en-GB" sz="2400" i="1" dirty="0"/>
              <a:t>=</a:t>
            </a:r>
            <a:r>
              <a:rPr lang="en-GB" sz="2400" i="1" dirty="0" err="1"/>
              <a:t>ω</a:t>
            </a:r>
            <a:r>
              <a:rPr lang="en-GB" sz="2400" i="1" baseline="-25000" dirty="0" err="1"/>
              <a:t>o</a:t>
            </a:r>
            <a:r>
              <a:rPr lang="en-GB" sz="2400" i="1" dirty="0"/>
              <a:t> </a:t>
            </a:r>
            <a:r>
              <a:rPr lang="en-GB" sz="2400" dirty="0"/>
              <a:t>. It has a full width at half </a:t>
            </a:r>
          </a:p>
          <a:p>
            <a:r>
              <a:rPr lang="en-GB" sz="2400" dirty="0"/>
              <a:t>maximum equal to </a:t>
            </a:r>
            <a:r>
              <a:rPr lang="en-GB" sz="2400" i="1" dirty="0" err="1"/>
              <a:t>γ</a:t>
            </a:r>
            <a:r>
              <a:rPr lang="en-GB" sz="2400" dirty="0"/>
              <a:t> (</a:t>
            </a:r>
            <a:r>
              <a:rPr lang="en-GB" sz="2400" i="1" dirty="0"/>
              <a:t>ε</a:t>
            </a:r>
            <a:r>
              <a:rPr lang="en-GB" sz="2400" i="1" baseline="-25000" dirty="0"/>
              <a:t>2</a:t>
            </a:r>
            <a:r>
              <a:rPr lang="en-GB" sz="2400" dirty="0"/>
              <a:t> is half max value when                            – see</a:t>
            </a:r>
          </a:p>
          <a:p>
            <a:r>
              <a:rPr lang="en-GB" sz="2400" dirty="0"/>
              <a:t>Problem sheet 2). </a:t>
            </a:r>
          </a:p>
          <a:p>
            <a:endParaRPr lang="en-GB" sz="2400" dirty="0">
              <a:solidFill>
                <a:srgbClr val="FF3035"/>
              </a:solidFill>
            </a:endParaRPr>
          </a:p>
          <a:p>
            <a:r>
              <a:rPr lang="en-GB" sz="2400" dirty="0">
                <a:solidFill>
                  <a:srgbClr val="FF3035"/>
                </a:solidFill>
              </a:rPr>
              <a:t>Across </a:t>
            </a:r>
            <a:r>
              <a:rPr lang="en" sz="2400" dirty="0">
                <a:solidFill>
                  <a:srgbClr val="FF3035"/>
                </a:solidFill>
              </a:rPr>
              <a:t>a resonance region, there is a </a:t>
            </a:r>
            <a:r>
              <a:rPr lang="en-GB" sz="2400" dirty="0">
                <a:solidFill>
                  <a:srgbClr val="FF3035"/>
                </a:solidFill>
              </a:rPr>
              <a:t>step </a:t>
            </a:r>
            <a:r>
              <a:rPr lang="en" sz="2400" dirty="0">
                <a:solidFill>
                  <a:srgbClr val="FF3035"/>
                </a:solidFill>
              </a:rPr>
              <a:t>change </a:t>
            </a:r>
            <a:r>
              <a:rPr lang="en-GB" sz="2400" dirty="0">
                <a:solidFill>
                  <a:srgbClr val="FF3035"/>
                </a:solidFill>
              </a:rPr>
              <a:t>in</a:t>
            </a:r>
            <a:r>
              <a:rPr lang="en" sz="2400" dirty="0">
                <a:solidFill>
                  <a:srgbClr val="FF3035"/>
                </a:solidFill>
              </a:rPr>
              <a:t> </a:t>
            </a:r>
            <a:r>
              <a:rPr lang="en" sz="2400" i="1" dirty="0">
                <a:solidFill>
                  <a:srgbClr val="FF3035"/>
                </a:solidFill>
              </a:rPr>
              <a:t>ε</a:t>
            </a:r>
            <a:r>
              <a:rPr lang="en" sz="2400" i="1" baseline="-25000" dirty="0">
                <a:solidFill>
                  <a:srgbClr val="FF3035"/>
                </a:solidFill>
              </a:rPr>
              <a:t>1</a:t>
            </a:r>
            <a:r>
              <a:rPr lang="en" sz="2400" dirty="0">
                <a:solidFill>
                  <a:srgbClr val="FF3035"/>
                </a:solidFill>
              </a:rPr>
              <a:t> </a:t>
            </a:r>
            <a:r>
              <a:rPr lang="en-GB" sz="2400" dirty="0">
                <a:solidFill>
                  <a:srgbClr val="FF3035"/>
                </a:solidFill>
              </a:rPr>
              <a:t>(</a:t>
            </a:r>
            <a:r>
              <a:rPr lang="en" sz="2400" dirty="0">
                <a:solidFill>
                  <a:srgbClr val="FF3035"/>
                </a:solidFill>
              </a:rPr>
              <a:t>and</a:t>
            </a:r>
            <a:r>
              <a:rPr lang="en-GB" sz="2400" dirty="0">
                <a:solidFill>
                  <a:srgbClr val="FF3035"/>
                </a:solidFill>
              </a:rPr>
              <a:t> also </a:t>
            </a:r>
            <a:r>
              <a:rPr lang="en-GB" sz="2400" i="1" dirty="0">
                <a:solidFill>
                  <a:srgbClr val="FF3035"/>
                </a:solidFill>
              </a:rPr>
              <a:t>n)</a:t>
            </a:r>
            <a:r>
              <a:rPr lang="en" sz="2400" dirty="0">
                <a:solidFill>
                  <a:srgbClr val="FF3035"/>
                </a:solidFill>
              </a:rPr>
              <a:t>. Its size is determined by </a:t>
            </a:r>
            <a:r>
              <a:rPr lang="en" sz="2400" i="1" dirty="0">
                <a:solidFill>
                  <a:srgbClr val="FF3035"/>
                </a:solidFill>
              </a:rPr>
              <a:t>N</a:t>
            </a:r>
            <a:r>
              <a:rPr lang="en" sz="2400" dirty="0">
                <a:solidFill>
                  <a:srgbClr val="FF3035"/>
                </a:solidFill>
              </a:rPr>
              <a:t> and </a:t>
            </a:r>
            <a:r>
              <a:rPr lang="en" sz="2400" i="1" dirty="0">
                <a:solidFill>
                  <a:srgbClr val="FF3035"/>
                </a:solidFill>
              </a:rPr>
              <a:t>ω</a:t>
            </a:r>
            <a:r>
              <a:rPr lang="en" sz="2400" i="1" baseline="-25000" dirty="0">
                <a:solidFill>
                  <a:srgbClr val="FF3035"/>
                </a:solidFill>
              </a:rPr>
              <a:t>0 </a:t>
            </a:r>
            <a:r>
              <a:rPr lang="en" sz="2400" dirty="0">
                <a:solidFill>
                  <a:srgbClr val="FF3035"/>
                </a:solidFill>
              </a:rPr>
              <a:t>and it affect</a:t>
            </a:r>
            <a:r>
              <a:rPr lang="en-GB" sz="2400" dirty="0">
                <a:solidFill>
                  <a:srgbClr val="FF3035"/>
                </a:solidFill>
              </a:rPr>
              <a:t>s</a:t>
            </a:r>
            <a:r>
              <a:rPr lang="en" sz="2400" dirty="0">
                <a:solidFill>
                  <a:srgbClr val="FF3035"/>
                </a:solidFill>
              </a:rPr>
              <a:t> a frequency range </a:t>
            </a:r>
            <a:r>
              <a:rPr lang="en-GB" sz="2400" dirty="0">
                <a:solidFill>
                  <a:srgbClr val="FF3035"/>
                </a:solidFill>
              </a:rPr>
              <a:t>much wider than the absorption peak</a:t>
            </a:r>
            <a:r>
              <a:rPr lang="en" sz="2400" dirty="0">
                <a:solidFill>
                  <a:srgbClr val="FF3035"/>
                </a:solidFill>
              </a:rPr>
              <a:t>.</a:t>
            </a:r>
            <a:endParaRPr lang="en-GB" sz="2400" dirty="0">
              <a:solidFill>
                <a:srgbClr val="FF3035"/>
              </a:solidFill>
            </a:endParaRPr>
          </a:p>
          <a:p>
            <a:endParaRPr lang="en-GB" sz="2400" dirty="0">
              <a:solidFill>
                <a:srgbClr val="FF3035"/>
              </a:solidFill>
            </a:endParaRPr>
          </a:p>
          <a:p>
            <a:r>
              <a:rPr lang="en-GB" sz="2400" i="1" dirty="0">
                <a:solidFill>
                  <a:srgbClr val="0000FF"/>
                </a:solidFill>
              </a:rPr>
              <a:t>        </a:t>
            </a:r>
            <a:r>
              <a:rPr lang="en-GB" sz="2400" dirty="0">
                <a:solidFill>
                  <a:srgbClr val="0000FF"/>
                </a:solidFill>
              </a:rPr>
              <a:t>and</a:t>
            </a:r>
            <a:r>
              <a:rPr lang="en-GB" sz="2400" i="1" dirty="0">
                <a:solidFill>
                  <a:srgbClr val="0000FF"/>
                </a:solidFill>
              </a:rPr>
              <a:t> n</a:t>
            </a:r>
            <a:r>
              <a:rPr lang="en-GB" sz="2400" dirty="0">
                <a:solidFill>
                  <a:srgbClr val="0000FF"/>
                </a:solidFill>
              </a:rPr>
              <a:t> are higher on low frequency side of  a resonance then on high frequency side. </a:t>
            </a:r>
            <a:r>
              <a:rPr lang="en" sz="2400" dirty="0">
                <a:solidFill>
                  <a:srgbClr val="0000FF"/>
                </a:solidFill>
              </a:rPr>
              <a:t>        </a:t>
            </a:r>
            <a:endParaRPr lang="en" sz="2400" i="1" baseline="-25000" dirty="0">
              <a:solidFill>
                <a:srgbClr val="0000FF"/>
              </a:solidFill>
            </a:endParaRPr>
          </a:p>
        </p:txBody>
      </p:sp>
      <p:graphicFrame>
        <p:nvGraphicFramePr>
          <p:cNvPr id="9" name="Object 8"/>
          <p:cNvGraphicFramePr>
            <a:graphicFrameLocks noChangeAspect="1"/>
          </p:cNvGraphicFramePr>
          <p:nvPr/>
        </p:nvGraphicFramePr>
        <p:xfrm>
          <a:off x="1978085" y="4628542"/>
          <a:ext cx="254000" cy="355600"/>
        </p:xfrm>
        <a:graphic>
          <a:graphicData uri="http://schemas.openxmlformats.org/presentationml/2006/ole">
            <mc:AlternateContent xmlns:mc="http://schemas.openxmlformats.org/markup-compatibility/2006">
              <mc:Choice xmlns:v="urn:schemas-microsoft-com:vml" Requires="v">
                <p:oleObj name="Equation" r:id="rId2" imgW="254000" imgH="355600" progId="Equation.DSMT4">
                  <p:embed/>
                </p:oleObj>
              </mc:Choice>
              <mc:Fallback>
                <p:oleObj name="Equation" r:id="rId2" imgW="254000" imgH="355600" progId="Equation.DSMT4">
                  <p:embed/>
                  <p:pic>
                    <p:nvPicPr>
                      <p:cNvPr id="9" name="Object 8"/>
                      <p:cNvPicPr/>
                      <p:nvPr/>
                    </p:nvPicPr>
                    <p:blipFill>
                      <a:blip r:embed="rId3"/>
                      <a:stretch>
                        <a:fillRect/>
                      </a:stretch>
                    </p:blipFill>
                    <p:spPr>
                      <a:xfrm>
                        <a:off x="1978085" y="4628542"/>
                        <a:ext cx="254000" cy="355600"/>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7752285" y="2138502"/>
          <a:ext cx="1714501" cy="355600"/>
        </p:xfrm>
        <a:graphic>
          <a:graphicData uri="http://schemas.openxmlformats.org/presentationml/2006/ole">
            <mc:AlternateContent xmlns:mc="http://schemas.openxmlformats.org/markup-compatibility/2006">
              <mc:Choice xmlns:v="urn:schemas-microsoft-com:vml" Requires="v">
                <p:oleObj name="Equation" r:id="rId4" imgW="1714500" imgH="355600" progId="Equation.DSMT4">
                  <p:embed/>
                </p:oleObj>
              </mc:Choice>
              <mc:Fallback>
                <p:oleObj name="Equation" r:id="rId4" imgW="1714500" imgH="355600" progId="Equation.DSMT4">
                  <p:embed/>
                  <p:pic>
                    <p:nvPicPr>
                      <p:cNvPr id="10" name="Object 9"/>
                      <p:cNvPicPr/>
                      <p:nvPr/>
                    </p:nvPicPr>
                    <p:blipFill>
                      <a:blip r:embed="rId5"/>
                      <a:stretch>
                        <a:fillRect/>
                      </a:stretch>
                    </p:blipFill>
                    <p:spPr>
                      <a:xfrm>
                        <a:off x="7752285" y="2138502"/>
                        <a:ext cx="1714501" cy="355600"/>
                      </a:xfrm>
                      <a:prstGeom prst="rect">
                        <a:avLst/>
                      </a:prstGeom>
                    </p:spPr>
                  </p:pic>
                </p:oleObj>
              </mc:Fallback>
            </mc:AlternateContent>
          </a:graphicData>
        </a:graphic>
      </p:graphicFrame>
      <p:sp>
        <p:nvSpPr>
          <p:cNvPr id="11" name="TextBox 10"/>
          <p:cNvSpPr txBox="1"/>
          <p:nvPr/>
        </p:nvSpPr>
        <p:spPr>
          <a:xfrm>
            <a:off x="1736912" y="918469"/>
            <a:ext cx="3417672" cy="646331"/>
          </a:xfrm>
          <a:prstGeom prst="rect">
            <a:avLst/>
          </a:prstGeom>
          <a:noFill/>
        </p:spPr>
        <p:txBody>
          <a:bodyPr wrap="none" rtlCol="0">
            <a:spAutoFit/>
          </a:bodyPr>
          <a:lstStyle/>
          <a:p>
            <a:r>
              <a:rPr lang="en-US" sz="3600" dirty="0"/>
              <a:t>Notable features</a:t>
            </a:r>
          </a:p>
        </p:txBody>
      </p:sp>
      <p:sp>
        <p:nvSpPr>
          <p:cNvPr id="2" name="TextBox 1">
            <a:extLst>
              <a:ext uri="{FF2B5EF4-FFF2-40B4-BE49-F238E27FC236}">
                <a16:creationId xmlns:a16="http://schemas.microsoft.com/office/drawing/2014/main" id="{31C95E5F-E2CB-1FEB-8862-EFC53354FB99}"/>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56462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9529" y="0"/>
            <a:ext cx="9109073" cy="4968586"/>
          </a:xfrm>
          <a:prstGeom prst="rect">
            <a:avLst/>
          </a:prstGeom>
        </p:spPr>
      </p:pic>
      <p:graphicFrame>
        <p:nvGraphicFramePr>
          <p:cNvPr id="3" name="Object 2"/>
          <p:cNvGraphicFramePr>
            <a:graphicFrameLocks noChangeAspect="1"/>
          </p:cNvGraphicFramePr>
          <p:nvPr/>
        </p:nvGraphicFramePr>
        <p:xfrm>
          <a:off x="6602413" y="4894263"/>
          <a:ext cx="4335462" cy="1841500"/>
        </p:xfrm>
        <a:graphic>
          <a:graphicData uri="http://schemas.openxmlformats.org/presentationml/2006/ole">
            <mc:AlternateContent xmlns:mc="http://schemas.openxmlformats.org/markup-compatibility/2006">
              <mc:Choice xmlns:v="urn:schemas-microsoft-com:vml" Requires="v">
                <p:oleObj name="Equation" r:id="rId3" imgW="4000500" imgH="1841500" progId="Equation.DSMT4">
                  <p:embed/>
                </p:oleObj>
              </mc:Choice>
              <mc:Fallback>
                <p:oleObj name="Equation" r:id="rId3" imgW="4000500" imgH="1841500" progId="Equation.DSMT4">
                  <p:embed/>
                  <p:pic>
                    <p:nvPicPr>
                      <p:cNvPr id="3" name="Object 2"/>
                      <p:cNvPicPr/>
                      <p:nvPr/>
                    </p:nvPicPr>
                    <p:blipFill>
                      <a:blip r:embed="rId4"/>
                      <a:stretch>
                        <a:fillRect/>
                      </a:stretch>
                    </p:blipFill>
                    <p:spPr>
                      <a:xfrm>
                        <a:off x="6602413" y="4894263"/>
                        <a:ext cx="4335462" cy="184150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1778000" y="5300663"/>
          <a:ext cx="3340100" cy="1295400"/>
        </p:xfrm>
        <a:graphic>
          <a:graphicData uri="http://schemas.openxmlformats.org/presentationml/2006/ole">
            <mc:AlternateContent xmlns:mc="http://schemas.openxmlformats.org/markup-compatibility/2006">
              <mc:Choice xmlns:v="urn:schemas-microsoft-com:vml" Requires="v">
                <p:oleObj name="Equation" r:id="rId5" imgW="3340100" imgH="1295400" progId="Equation.DSMT4">
                  <p:embed/>
                </p:oleObj>
              </mc:Choice>
              <mc:Fallback>
                <p:oleObj name="Equation" r:id="rId5" imgW="3340100" imgH="1295400" progId="Equation.DSMT4">
                  <p:embed/>
                  <p:pic>
                    <p:nvPicPr>
                      <p:cNvPr id="4" name="Object 3"/>
                      <p:cNvPicPr/>
                      <p:nvPr/>
                    </p:nvPicPr>
                    <p:blipFill>
                      <a:blip r:embed="rId6"/>
                      <a:stretch>
                        <a:fillRect/>
                      </a:stretch>
                    </p:blipFill>
                    <p:spPr>
                      <a:xfrm>
                        <a:off x="1778000" y="5300663"/>
                        <a:ext cx="3340100" cy="1295400"/>
                      </a:xfrm>
                      <a:prstGeom prst="rect">
                        <a:avLst/>
                      </a:prstGeom>
                    </p:spPr>
                  </p:pic>
                </p:oleObj>
              </mc:Fallback>
            </mc:AlternateContent>
          </a:graphicData>
        </a:graphic>
      </p:graphicFrame>
      <p:sp>
        <p:nvSpPr>
          <p:cNvPr id="5" name="Rectangle 4"/>
          <p:cNvSpPr/>
          <p:nvPr/>
        </p:nvSpPr>
        <p:spPr>
          <a:xfrm>
            <a:off x="8348666" y="482601"/>
            <a:ext cx="2209799" cy="73660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Box 103"/>
          <p:cNvSpPr txBox="1">
            <a:spLocks noChangeArrowheads="1"/>
          </p:cNvSpPr>
          <p:nvPr/>
        </p:nvSpPr>
        <p:spPr bwMode="auto">
          <a:xfrm>
            <a:off x="2087329" y="1600202"/>
            <a:ext cx="784225" cy="495300"/>
          </a:xfrm>
          <a:prstGeom prst="rect">
            <a:avLst/>
          </a:prstGeom>
          <a:solidFill>
            <a:srgbClr val="FFFFFF">
              <a:alpha val="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r>
              <a:rPr lang="en-GB" sz="1600" b="1" dirty="0" err="1">
                <a:latin typeface="Times New Roman"/>
                <a:ea typeface="Times New Roman"/>
              </a:rPr>
              <a:t>ε</a:t>
            </a:r>
            <a:r>
              <a:rPr lang="en-GB" sz="1600" b="1" baseline="-25000" dirty="0" err="1">
                <a:latin typeface="Times New Roman"/>
                <a:ea typeface="Times New Roman"/>
              </a:rPr>
              <a:t>st</a:t>
            </a:r>
            <a:r>
              <a:rPr lang="en-GB" sz="1600" b="1" dirty="0">
                <a:latin typeface="Times New Roman"/>
                <a:ea typeface="Times New Roman"/>
              </a:rPr>
              <a:t>=12 </a:t>
            </a:r>
            <a:endParaRPr lang="en-GB" sz="1200" dirty="0">
              <a:latin typeface="Times New Roman"/>
              <a:ea typeface="Times New Roman"/>
            </a:endParaRPr>
          </a:p>
        </p:txBody>
      </p:sp>
      <p:sp>
        <p:nvSpPr>
          <p:cNvPr id="7" name="Text Box 102"/>
          <p:cNvSpPr txBox="1">
            <a:spLocks noChangeArrowheads="1"/>
          </p:cNvSpPr>
          <p:nvPr/>
        </p:nvSpPr>
        <p:spPr bwMode="auto">
          <a:xfrm>
            <a:off x="3898983" y="1810386"/>
            <a:ext cx="784225" cy="398145"/>
          </a:xfrm>
          <a:prstGeom prst="rect">
            <a:avLst/>
          </a:prstGeom>
          <a:solidFill>
            <a:srgbClr val="FFFFFF">
              <a:alpha val="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r>
              <a:rPr lang="en-GB" sz="1600" b="1" dirty="0" err="1">
                <a:latin typeface="Times New Roman"/>
                <a:ea typeface="Times New Roman"/>
              </a:rPr>
              <a:t>ε</a:t>
            </a:r>
            <a:r>
              <a:rPr lang="en-GB" sz="1600" b="1" baseline="-25000" dirty="0">
                <a:latin typeface="Times New Roman"/>
                <a:ea typeface="Times New Roman"/>
              </a:rPr>
              <a:t>∞</a:t>
            </a:r>
            <a:r>
              <a:rPr lang="en-GB" sz="1600" b="1" dirty="0">
                <a:latin typeface="Times New Roman"/>
                <a:ea typeface="Times New Roman"/>
              </a:rPr>
              <a:t>=10 </a:t>
            </a:r>
            <a:endParaRPr lang="en-GB" sz="1200" dirty="0">
              <a:latin typeface="Times New Roman"/>
              <a:ea typeface="Times New Roman"/>
            </a:endParaRPr>
          </a:p>
        </p:txBody>
      </p:sp>
      <p:sp>
        <p:nvSpPr>
          <p:cNvPr id="8" name="Rectangle 7"/>
          <p:cNvSpPr/>
          <p:nvPr/>
        </p:nvSpPr>
        <p:spPr>
          <a:xfrm>
            <a:off x="6553202" y="4906964"/>
            <a:ext cx="4335462" cy="18161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463841" y="4114802"/>
            <a:ext cx="1519466" cy="461665"/>
          </a:xfrm>
          <a:prstGeom prst="rect">
            <a:avLst/>
          </a:prstGeom>
          <a:noFill/>
        </p:spPr>
        <p:txBody>
          <a:bodyPr wrap="none" rtlCol="0">
            <a:spAutoFit/>
          </a:bodyPr>
          <a:lstStyle/>
          <a:p>
            <a:r>
              <a:rPr lang="en-US" sz="2400" b="1" dirty="0">
                <a:solidFill>
                  <a:schemeClr val="accent1">
                    <a:lumMod val="75000"/>
                  </a:schemeClr>
                </a:solidFill>
              </a:rPr>
              <a:t>Note units</a:t>
            </a:r>
          </a:p>
        </p:txBody>
      </p:sp>
      <p:sp>
        <p:nvSpPr>
          <p:cNvPr id="10" name="Donut 9"/>
          <p:cNvSpPr/>
          <p:nvPr/>
        </p:nvSpPr>
        <p:spPr>
          <a:xfrm>
            <a:off x="9478962" y="2095501"/>
            <a:ext cx="1079500" cy="1117600"/>
          </a:xfrm>
          <a:prstGeom prst="donut">
            <a:avLst>
              <a:gd name="adj" fmla="val 3809"/>
            </a:avLst>
          </a:prstGeom>
          <a:solidFill>
            <a:schemeClr val="accent1">
              <a:alpha val="5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a:stCxn id="10" idx="4"/>
          </p:cNvCxnSpPr>
          <p:nvPr/>
        </p:nvCxnSpPr>
        <p:spPr>
          <a:xfrm>
            <a:off x="10018715" y="3213103"/>
            <a:ext cx="52387" cy="901699"/>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17B31-46ED-1C81-1295-9CB15927D01D}"/>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501915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1466" y="298162"/>
            <a:ext cx="8541012" cy="584775"/>
          </a:xfrm>
          <a:prstGeom prst="rect">
            <a:avLst/>
          </a:prstGeom>
        </p:spPr>
        <p:txBody>
          <a:bodyPr wrap="square">
            <a:spAutoFit/>
          </a:bodyPr>
          <a:lstStyle/>
          <a:p>
            <a:r>
              <a:rPr lang="en-US" sz="3200" dirty="0">
                <a:latin typeface="+mj-lt"/>
              </a:rPr>
              <a:t>4.3 Molecular oscillators</a:t>
            </a:r>
          </a:p>
        </p:txBody>
      </p:sp>
      <p:grpSp>
        <p:nvGrpSpPr>
          <p:cNvPr id="6" name="Group 5"/>
          <p:cNvGrpSpPr>
            <a:grpSpLocks/>
          </p:cNvGrpSpPr>
          <p:nvPr/>
        </p:nvGrpSpPr>
        <p:grpSpPr bwMode="auto">
          <a:xfrm>
            <a:off x="7708900" y="1295399"/>
            <a:ext cx="3340164" cy="3430244"/>
            <a:chOff x="1134" y="6378"/>
            <a:chExt cx="4649" cy="4355"/>
          </a:xfrm>
        </p:grpSpPr>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 y="6378"/>
              <a:ext cx="4423" cy="3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181"/>
            <p:cNvSpPr txBox="1">
              <a:spLocks noChangeArrowheads="1"/>
            </p:cNvSpPr>
            <p:nvPr/>
          </p:nvSpPr>
          <p:spPr bwMode="auto">
            <a:xfrm>
              <a:off x="1679" y="9593"/>
              <a:ext cx="4104" cy="114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r>
                <a:rPr lang="en-GB" sz="2000" b="1" dirty="0">
                  <a:solidFill>
                    <a:srgbClr val="0000FF"/>
                  </a:solidFill>
                  <a:latin typeface="Times New Roman"/>
                  <a:ea typeface="Times New Roman"/>
                </a:rPr>
                <a:t>A polar molecule. The atoms are positively and negatively charged.</a:t>
              </a:r>
              <a:endParaRPr lang="en-GB" sz="2000" dirty="0">
                <a:latin typeface="Times New Roman"/>
                <a:ea typeface="Times New Roman"/>
              </a:endParaRPr>
            </a:p>
          </p:txBody>
        </p:sp>
      </p:grpSp>
      <p:sp>
        <p:nvSpPr>
          <p:cNvPr id="10" name="Rectangle 9"/>
          <p:cNvSpPr/>
          <p:nvPr/>
        </p:nvSpPr>
        <p:spPr>
          <a:xfrm>
            <a:off x="1409701" y="1041089"/>
            <a:ext cx="6299201" cy="1938992"/>
          </a:xfrm>
          <a:prstGeom prst="rect">
            <a:avLst/>
          </a:prstGeom>
        </p:spPr>
        <p:txBody>
          <a:bodyPr wrap="square">
            <a:spAutoFit/>
          </a:bodyPr>
          <a:lstStyle/>
          <a:p>
            <a:r>
              <a:rPr lang="en-US" sz="2400" dirty="0"/>
              <a:t>In a </a:t>
            </a:r>
            <a:r>
              <a:rPr lang="en-US" sz="2400" b="1" dirty="0"/>
              <a:t>polar medium </a:t>
            </a:r>
            <a:r>
              <a:rPr lang="en-US" sz="2400" dirty="0"/>
              <a:t>, the electron charge cloud</a:t>
            </a:r>
          </a:p>
          <a:p>
            <a:r>
              <a:rPr lang="en-US" sz="2400" dirty="0"/>
              <a:t>of some or all of the the bonds sits closer to one atom than the other. Ionic molecules are very polar. Purely covalent materials, in which identical atoms share electrons, are not polar.</a:t>
            </a:r>
          </a:p>
        </p:txBody>
      </p:sp>
      <p:sp>
        <p:nvSpPr>
          <p:cNvPr id="2" name="TextBox 1"/>
          <p:cNvSpPr txBox="1"/>
          <p:nvPr/>
        </p:nvSpPr>
        <p:spPr>
          <a:xfrm>
            <a:off x="8699502" y="1498602"/>
            <a:ext cx="447809" cy="461665"/>
          </a:xfrm>
          <a:prstGeom prst="rect">
            <a:avLst/>
          </a:prstGeom>
          <a:noFill/>
        </p:spPr>
        <p:txBody>
          <a:bodyPr wrap="none" rtlCol="0">
            <a:spAutoFit/>
          </a:bodyPr>
          <a:lstStyle/>
          <a:p>
            <a:r>
              <a:rPr lang="en-US" sz="2400" dirty="0"/>
              <a:t>M</a:t>
            </a:r>
          </a:p>
        </p:txBody>
      </p:sp>
      <p:sp>
        <p:nvSpPr>
          <p:cNvPr id="3" name="TextBox 2"/>
          <p:cNvSpPr txBox="1"/>
          <p:nvPr/>
        </p:nvSpPr>
        <p:spPr>
          <a:xfrm>
            <a:off x="8915403" y="2959100"/>
            <a:ext cx="369061" cy="369332"/>
          </a:xfrm>
          <a:prstGeom prst="rect">
            <a:avLst/>
          </a:prstGeom>
          <a:noFill/>
        </p:spPr>
        <p:txBody>
          <a:bodyPr wrap="none" rtlCol="0">
            <a:spAutoFit/>
          </a:bodyPr>
          <a:lstStyle/>
          <a:p>
            <a:r>
              <a:rPr lang="en-US" dirty="0"/>
              <a:t>m</a:t>
            </a:r>
          </a:p>
        </p:txBody>
      </p:sp>
      <p:sp>
        <p:nvSpPr>
          <p:cNvPr id="12" name="TextBox 11"/>
          <p:cNvSpPr txBox="1"/>
          <p:nvPr/>
        </p:nvSpPr>
        <p:spPr>
          <a:xfrm>
            <a:off x="9525000" y="1498601"/>
            <a:ext cx="441146" cy="523220"/>
          </a:xfrm>
          <a:prstGeom prst="rect">
            <a:avLst/>
          </a:prstGeom>
          <a:noFill/>
        </p:spPr>
        <p:txBody>
          <a:bodyPr wrap="none" rtlCol="0">
            <a:spAutoFit/>
          </a:bodyPr>
          <a:lstStyle/>
          <a:p>
            <a:r>
              <a:rPr lang="en-US" sz="2800" b="1" dirty="0"/>
              <a:t>Q</a:t>
            </a:r>
          </a:p>
        </p:txBody>
      </p:sp>
      <p:sp>
        <p:nvSpPr>
          <p:cNvPr id="13" name="TextBox 12"/>
          <p:cNvSpPr txBox="1"/>
          <p:nvPr/>
        </p:nvSpPr>
        <p:spPr>
          <a:xfrm>
            <a:off x="9550400" y="2832100"/>
            <a:ext cx="441146" cy="523220"/>
          </a:xfrm>
          <a:prstGeom prst="rect">
            <a:avLst/>
          </a:prstGeom>
          <a:noFill/>
        </p:spPr>
        <p:txBody>
          <a:bodyPr wrap="none" rtlCol="0">
            <a:spAutoFit/>
          </a:bodyPr>
          <a:lstStyle/>
          <a:p>
            <a:r>
              <a:rPr lang="en-US" sz="2800" b="1" dirty="0"/>
              <a:t>Q</a:t>
            </a:r>
          </a:p>
        </p:txBody>
      </p:sp>
      <p:graphicFrame>
        <p:nvGraphicFramePr>
          <p:cNvPr id="14" name="Object 13"/>
          <p:cNvGraphicFramePr>
            <a:graphicFrameLocks noChangeAspect="1"/>
          </p:cNvGraphicFramePr>
          <p:nvPr/>
        </p:nvGraphicFramePr>
        <p:xfrm>
          <a:off x="7845560" y="5111750"/>
          <a:ext cx="2997201" cy="1155700"/>
        </p:xfrm>
        <a:graphic>
          <a:graphicData uri="http://schemas.openxmlformats.org/presentationml/2006/ole">
            <mc:AlternateContent xmlns:mc="http://schemas.openxmlformats.org/markup-compatibility/2006">
              <mc:Choice xmlns:v="urn:schemas-microsoft-com:vml" Requires="v">
                <p:oleObj name="Equation" r:id="rId3" imgW="2997200" imgH="1155700" progId="Equation.DSMT4">
                  <p:embed/>
                </p:oleObj>
              </mc:Choice>
              <mc:Fallback>
                <p:oleObj name="Equation" r:id="rId3" imgW="2997200" imgH="1155700" progId="Equation.DSMT4">
                  <p:embed/>
                  <p:pic>
                    <p:nvPicPr>
                      <p:cNvPr id="14" name="Object 13"/>
                      <p:cNvPicPr/>
                      <p:nvPr/>
                    </p:nvPicPr>
                    <p:blipFill>
                      <a:blip r:embed="rId4"/>
                      <a:stretch>
                        <a:fillRect/>
                      </a:stretch>
                    </p:blipFill>
                    <p:spPr>
                      <a:xfrm>
                        <a:off x="7845560" y="5111750"/>
                        <a:ext cx="2997201" cy="1155700"/>
                      </a:xfrm>
                      <a:prstGeom prst="rect">
                        <a:avLst/>
                      </a:prstGeom>
                    </p:spPr>
                  </p:pic>
                </p:oleObj>
              </mc:Fallback>
            </mc:AlternateContent>
          </a:graphicData>
        </a:graphic>
      </p:graphicFrame>
      <p:sp>
        <p:nvSpPr>
          <p:cNvPr id="15" name="Rectangle 14"/>
          <p:cNvSpPr/>
          <p:nvPr/>
        </p:nvSpPr>
        <p:spPr>
          <a:xfrm>
            <a:off x="7706653" y="4975574"/>
            <a:ext cx="3180037" cy="1590326"/>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1441189" y="3039540"/>
            <a:ext cx="5862145" cy="3785652"/>
            <a:chOff x="298188" y="3039540"/>
            <a:chExt cx="5862145" cy="3785652"/>
          </a:xfrm>
        </p:grpSpPr>
        <p:graphicFrame>
          <p:nvGraphicFramePr>
            <p:cNvPr id="5" name="Object 4"/>
            <p:cNvGraphicFramePr>
              <a:graphicFrameLocks noChangeAspect="1"/>
            </p:cNvGraphicFramePr>
            <p:nvPr/>
          </p:nvGraphicFramePr>
          <p:xfrm>
            <a:off x="476744" y="4571932"/>
            <a:ext cx="914400" cy="355600"/>
          </p:xfrm>
          <a:graphic>
            <a:graphicData uri="http://schemas.openxmlformats.org/presentationml/2006/ole">
              <mc:AlternateContent xmlns:mc="http://schemas.openxmlformats.org/markup-compatibility/2006">
                <mc:Choice xmlns:v="urn:schemas-microsoft-com:vml" Requires="v">
                  <p:oleObj name="Equation" r:id="rId5" imgW="914400" imgH="355600" progId="Equation.DSMT4">
                    <p:embed/>
                  </p:oleObj>
                </mc:Choice>
                <mc:Fallback>
                  <p:oleObj name="Equation" r:id="rId5" imgW="914400" imgH="355600" progId="Equation.DSMT4">
                    <p:embed/>
                    <p:pic>
                      <p:nvPicPr>
                        <p:cNvPr id="5" name="Object 4"/>
                        <p:cNvPicPr/>
                        <p:nvPr/>
                      </p:nvPicPr>
                      <p:blipFill>
                        <a:blip r:embed="rId6"/>
                        <a:stretch>
                          <a:fillRect/>
                        </a:stretch>
                      </p:blipFill>
                      <p:spPr>
                        <a:xfrm>
                          <a:off x="476744" y="4571932"/>
                          <a:ext cx="914400" cy="355600"/>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5418876" y="3069291"/>
            <a:ext cx="342900" cy="431800"/>
          </p:xfrm>
          <a:graphic>
            <a:graphicData uri="http://schemas.openxmlformats.org/presentationml/2006/ole">
              <mc:AlternateContent xmlns:mc="http://schemas.openxmlformats.org/markup-compatibility/2006">
                <mc:Choice xmlns:v="urn:schemas-microsoft-com:vml" Requires="v">
                  <p:oleObj name="Equation" r:id="rId7" imgW="342900" imgH="431800" progId="Equation.3">
                    <p:embed/>
                  </p:oleObj>
                </mc:Choice>
                <mc:Fallback>
                  <p:oleObj name="Equation" r:id="rId7" imgW="342900" imgH="431800" progId="Equation.3">
                    <p:embed/>
                    <p:pic>
                      <p:nvPicPr>
                        <p:cNvPr id="16" name="Object 15"/>
                        <p:cNvPicPr/>
                        <p:nvPr/>
                      </p:nvPicPr>
                      <p:blipFill>
                        <a:blip r:embed="rId8"/>
                        <a:stretch>
                          <a:fillRect/>
                        </a:stretch>
                      </p:blipFill>
                      <p:spPr>
                        <a:xfrm>
                          <a:off x="5418876" y="3069291"/>
                          <a:ext cx="342900" cy="431800"/>
                        </a:xfrm>
                        <a:prstGeom prst="rect">
                          <a:avLst/>
                        </a:prstGeom>
                      </p:spPr>
                    </p:pic>
                  </p:oleObj>
                </mc:Fallback>
              </mc:AlternateContent>
            </a:graphicData>
          </a:graphic>
        </p:graphicFrame>
        <p:sp>
          <p:nvSpPr>
            <p:cNvPr id="7" name="TextBox 6"/>
            <p:cNvSpPr txBox="1"/>
            <p:nvPr/>
          </p:nvSpPr>
          <p:spPr>
            <a:xfrm>
              <a:off x="298188" y="3039540"/>
              <a:ext cx="5862145" cy="3785652"/>
            </a:xfrm>
            <a:prstGeom prst="rect">
              <a:avLst/>
            </a:prstGeom>
            <a:noFill/>
          </p:spPr>
          <p:txBody>
            <a:bodyPr wrap="square" rtlCol="0">
              <a:spAutoFit/>
            </a:bodyPr>
            <a:lstStyle/>
            <a:p>
              <a:r>
                <a:rPr lang="en-US" sz="2400" dirty="0"/>
                <a:t>Analysis is same as for atomic oscillator.       will be lower because the oscillating mass (reduced mass </a:t>
              </a:r>
              <a:r>
                <a:rPr lang="en-US" sz="2400" i="1" dirty="0"/>
                <a:t>µ</a:t>
              </a:r>
              <a:r>
                <a:rPr lang="en-US" sz="2400" dirty="0"/>
                <a:t> is the relevant one) is larger than </a:t>
              </a:r>
              <a:r>
                <a:rPr lang="en-US" sz="2400" i="1" dirty="0" err="1"/>
                <a:t>m</a:t>
              </a:r>
              <a:r>
                <a:rPr lang="en-US" sz="2400" i="1" baseline="-25000" dirty="0" err="1"/>
                <a:t>o</a:t>
              </a:r>
              <a:r>
                <a:rPr lang="en-US" sz="2400" baseline="-25000" dirty="0"/>
                <a:t> </a:t>
              </a:r>
              <a:r>
                <a:rPr lang="en-US" sz="2400" dirty="0"/>
                <a:t>by a factor ~ 10</a:t>
              </a:r>
              <a:r>
                <a:rPr lang="en-US" sz="2400" baseline="30000" dirty="0"/>
                <a:t>4</a:t>
              </a:r>
              <a:r>
                <a:rPr lang="en-US" sz="2400" dirty="0"/>
                <a:t> – 10</a:t>
              </a:r>
              <a:r>
                <a:rPr lang="en-US" sz="2400" baseline="30000" dirty="0"/>
                <a:t>5</a:t>
              </a:r>
              <a:r>
                <a:rPr lang="en-US" sz="2400" dirty="0"/>
                <a:t>. Typically                  		  ~10</a:t>
              </a:r>
              <a:r>
                <a:rPr lang="en-US" sz="2400" baseline="30000" dirty="0"/>
                <a:t>12</a:t>
              </a:r>
              <a:r>
                <a:rPr lang="en-US" sz="2400" dirty="0"/>
                <a:t>-10</a:t>
              </a:r>
              <a:r>
                <a:rPr lang="en-US" sz="2400" baseline="30000" dirty="0"/>
                <a:t>14</a:t>
              </a:r>
              <a:r>
                <a:rPr lang="en-US" sz="2400" dirty="0"/>
                <a:t> Hz (near infrared to far infrared).</a:t>
              </a:r>
            </a:p>
            <a:p>
              <a:endParaRPr lang="en-US" sz="2400" dirty="0"/>
            </a:p>
            <a:p>
              <a:r>
                <a:rPr lang="en-US" sz="2400" dirty="0"/>
                <a:t>Some gases and most organic compounds can be </a:t>
              </a:r>
              <a:r>
                <a:rPr lang="en-US" sz="2400" dirty="0" err="1"/>
                <a:t>characterised</a:t>
              </a:r>
              <a:r>
                <a:rPr lang="en-US" sz="2400" dirty="0"/>
                <a:t> by the frequencies of their  infrared absorption peaks. </a:t>
              </a:r>
            </a:p>
          </p:txBody>
        </p:sp>
      </p:grpSp>
      <p:sp>
        <p:nvSpPr>
          <p:cNvPr id="17" name="TextBox 16">
            <a:extLst>
              <a:ext uri="{FF2B5EF4-FFF2-40B4-BE49-F238E27FC236}">
                <a16:creationId xmlns:a16="http://schemas.microsoft.com/office/drawing/2014/main" id="{7B6B59FE-1C8C-1847-BE98-6A31D5E5900E}"/>
              </a:ext>
            </a:extLst>
          </p:cNvPr>
          <p:cNvSpPr txBox="1"/>
          <p:nvPr/>
        </p:nvSpPr>
        <p:spPr>
          <a:xfrm>
            <a:off x="7845559" y="6267450"/>
            <a:ext cx="2978188" cy="369332"/>
          </a:xfrm>
          <a:prstGeom prst="rect">
            <a:avLst/>
          </a:prstGeom>
          <a:noFill/>
        </p:spPr>
        <p:txBody>
          <a:bodyPr wrap="none" rtlCol="0">
            <a:spAutoFit/>
          </a:bodyPr>
          <a:lstStyle/>
          <a:p>
            <a:r>
              <a:rPr lang="en-US" dirty="0"/>
              <a:t>(see lecture 9 for more detail)</a:t>
            </a:r>
          </a:p>
        </p:txBody>
      </p:sp>
      <p:sp>
        <p:nvSpPr>
          <p:cNvPr id="18" name="TextBox 17">
            <a:extLst>
              <a:ext uri="{FF2B5EF4-FFF2-40B4-BE49-F238E27FC236}">
                <a16:creationId xmlns:a16="http://schemas.microsoft.com/office/drawing/2014/main" id="{2272E97D-A7A5-3E55-8023-907F5D4D8DF8}"/>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912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different types of substances&#10;&#10;Description automatically generated with medium confidence">
            <a:extLst>
              <a:ext uri="{FF2B5EF4-FFF2-40B4-BE49-F238E27FC236}">
                <a16:creationId xmlns:a16="http://schemas.microsoft.com/office/drawing/2014/main" id="{4F4955B3-AB62-B01D-22EB-2511AA083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257" y="480947"/>
            <a:ext cx="7897485" cy="5705933"/>
          </a:xfrm>
          <a:prstGeom prst="rect">
            <a:avLst/>
          </a:prstGeom>
        </p:spPr>
      </p:pic>
      <p:sp>
        <p:nvSpPr>
          <p:cNvPr id="2" name="TextBox 1">
            <a:extLst>
              <a:ext uri="{FF2B5EF4-FFF2-40B4-BE49-F238E27FC236}">
                <a16:creationId xmlns:a16="http://schemas.microsoft.com/office/drawing/2014/main" id="{CAD2730F-FE64-817A-EA00-AF18C120F7F7}"/>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37621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921" y="253993"/>
            <a:ext cx="8915400" cy="723901"/>
          </a:xfrm>
        </p:spPr>
        <p:txBody>
          <a:bodyPr>
            <a:normAutofit/>
          </a:bodyPr>
          <a:lstStyle/>
          <a:p>
            <a:r>
              <a:rPr lang="en-US" sz="2400" dirty="0">
                <a:latin typeface="+mn-lt"/>
              </a:rPr>
              <a:t>Optical Coefficients</a:t>
            </a:r>
          </a:p>
        </p:txBody>
      </p:sp>
      <p:sp>
        <p:nvSpPr>
          <p:cNvPr id="3" name="Content Placeholder 2"/>
          <p:cNvSpPr>
            <a:spLocks noGrp="1"/>
          </p:cNvSpPr>
          <p:nvPr>
            <p:ph idx="1"/>
          </p:nvPr>
        </p:nvSpPr>
        <p:spPr>
          <a:xfrm>
            <a:off x="1532378" y="995120"/>
            <a:ext cx="9231405" cy="4525963"/>
          </a:xfrm>
        </p:spPr>
        <p:txBody>
          <a:bodyPr>
            <a:noAutofit/>
          </a:bodyPr>
          <a:lstStyle/>
          <a:p>
            <a:pPr marL="0" indent="0">
              <a:buNone/>
            </a:pPr>
            <a:r>
              <a:rPr lang="en-US" sz="2400" dirty="0"/>
              <a:t>Complex refractive index </a:t>
            </a:r>
          </a:p>
          <a:p>
            <a:pPr marL="0" indent="0">
              <a:buNone/>
            </a:pPr>
            <a:endParaRPr lang="en-US" sz="2400" i="1" dirty="0"/>
          </a:p>
          <a:p>
            <a:pPr marL="0" indent="0">
              <a:buNone/>
            </a:pPr>
            <a:r>
              <a:rPr lang="en-US" sz="2400" i="1" dirty="0"/>
              <a:t>n</a:t>
            </a:r>
            <a:r>
              <a:rPr lang="en-US" sz="2400" dirty="0"/>
              <a:t> is the refractive index and determines the phase velocity, </a:t>
            </a:r>
            <a:r>
              <a:rPr lang="en-US" sz="2400" i="1" dirty="0"/>
              <a:t>c/n</a:t>
            </a:r>
            <a:r>
              <a:rPr lang="en-US" sz="2400" dirty="0"/>
              <a:t>. </a:t>
            </a:r>
          </a:p>
          <a:p>
            <a:pPr marL="0" indent="0">
              <a:buNone/>
            </a:pPr>
            <a:r>
              <a:rPr lang="en-US" sz="2400" dirty="0"/>
              <a:t>n&gt;0 in naturally occurring materials</a:t>
            </a:r>
          </a:p>
          <a:p>
            <a:pPr marL="0" indent="0">
              <a:buNone/>
            </a:pPr>
            <a:r>
              <a:rPr lang="en-GB" sz="2400" i="1" dirty="0">
                <a:latin typeface="Symbol" panose="05050102010706020507" pitchFamily="18" charset="2"/>
              </a:rPr>
              <a:t>k</a:t>
            </a:r>
            <a:r>
              <a:rPr lang="en-GB" sz="2400" dirty="0"/>
              <a:t> (Greek letter </a:t>
            </a:r>
            <a:r>
              <a:rPr lang="en-GB" sz="2400" i="1" dirty="0"/>
              <a:t>kappa)</a:t>
            </a:r>
            <a:r>
              <a:rPr lang="en-GB" sz="2400" dirty="0"/>
              <a:t> </a:t>
            </a:r>
            <a:r>
              <a:rPr lang="en-US" sz="2400" dirty="0"/>
              <a:t>is the </a:t>
            </a:r>
            <a:r>
              <a:rPr lang="en-US" sz="2400" b="1" dirty="0">
                <a:solidFill>
                  <a:srgbClr val="FF0000"/>
                </a:solidFill>
              </a:rPr>
              <a:t>extinction coefficient </a:t>
            </a:r>
            <a:r>
              <a:rPr lang="en-US" sz="2400" dirty="0"/>
              <a:t>and determines the absorption. </a:t>
            </a: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76686485"/>
              </p:ext>
            </p:extLst>
          </p:nvPr>
        </p:nvGraphicFramePr>
        <p:xfrm>
          <a:off x="5738813" y="997233"/>
          <a:ext cx="2460626" cy="520700"/>
        </p:xfrm>
        <a:graphic>
          <a:graphicData uri="http://schemas.openxmlformats.org/presentationml/2006/ole">
            <mc:AlternateContent xmlns:mc="http://schemas.openxmlformats.org/markup-compatibility/2006">
              <mc:Choice xmlns:v="urn:schemas-microsoft-com:vml" Requires="v">
                <p:oleObj name="Equation" r:id="rId2" imgW="2273300" imgH="520700" progId="Equation.3">
                  <p:embed/>
                </p:oleObj>
              </mc:Choice>
              <mc:Fallback>
                <p:oleObj name="Equation" r:id="rId2" imgW="2273300" imgH="520700" progId="Equation.3">
                  <p:embed/>
                  <p:pic>
                    <p:nvPicPr>
                      <p:cNvPr id="4" name="Object 3"/>
                      <p:cNvPicPr/>
                      <p:nvPr/>
                    </p:nvPicPr>
                    <p:blipFill>
                      <a:blip r:embed="rId3"/>
                      <a:stretch>
                        <a:fillRect/>
                      </a:stretch>
                    </p:blipFill>
                    <p:spPr>
                      <a:xfrm>
                        <a:off x="5738813" y="997233"/>
                        <a:ext cx="2460626" cy="5207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5346770"/>
              </p:ext>
            </p:extLst>
          </p:nvPr>
        </p:nvGraphicFramePr>
        <p:xfrm>
          <a:off x="5738286" y="2466575"/>
          <a:ext cx="220133" cy="355600"/>
        </p:xfrm>
        <a:graphic>
          <a:graphicData uri="http://schemas.openxmlformats.org/presentationml/2006/ole">
            <mc:AlternateContent xmlns:mc="http://schemas.openxmlformats.org/markup-compatibility/2006">
              <mc:Choice xmlns:v="urn:schemas-microsoft-com:vml" Requires="v">
                <p:oleObj name="Equation" r:id="rId4" imgW="203200" imgH="355600" progId="Equation.DSMT4">
                  <p:embed/>
                </p:oleObj>
              </mc:Choice>
              <mc:Fallback>
                <p:oleObj name="Equation" r:id="rId4" imgW="203200" imgH="355600" progId="Equation.DSMT4">
                  <p:embed/>
                  <p:pic>
                    <p:nvPicPr>
                      <p:cNvPr id="5" name="Object 4"/>
                      <p:cNvPicPr/>
                      <p:nvPr/>
                    </p:nvPicPr>
                    <p:blipFill>
                      <a:blip r:embed="rId5"/>
                      <a:stretch>
                        <a:fillRect/>
                      </a:stretch>
                    </p:blipFill>
                    <p:spPr>
                      <a:xfrm>
                        <a:off x="5738286" y="2466575"/>
                        <a:ext cx="220133" cy="355600"/>
                      </a:xfrm>
                      <a:prstGeom prst="rect">
                        <a:avLst/>
                      </a:prstGeom>
                    </p:spPr>
                  </p:pic>
                </p:oleObj>
              </mc:Fallback>
            </mc:AlternateContent>
          </a:graphicData>
        </a:graphic>
      </p:graphicFrame>
      <p:grpSp>
        <p:nvGrpSpPr>
          <p:cNvPr id="9" name="Group 8"/>
          <p:cNvGrpSpPr/>
          <p:nvPr/>
        </p:nvGrpSpPr>
        <p:grpSpPr>
          <a:xfrm>
            <a:off x="1666108" y="3592721"/>
            <a:ext cx="8748716" cy="723900"/>
            <a:chOff x="425449" y="3521001"/>
            <a:chExt cx="8748716" cy="723900"/>
          </a:xfrm>
        </p:grpSpPr>
        <p:graphicFrame>
          <p:nvGraphicFramePr>
            <p:cNvPr id="10" name="Object 9"/>
            <p:cNvGraphicFramePr>
              <a:graphicFrameLocks noChangeAspect="1"/>
            </p:cNvGraphicFramePr>
            <p:nvPr>
              <p:extLst>
                <p:ext uri="{D42A27DB-BD31-4B8C-83A1-F6EECF244321}">
                  <p14:modId xmlns:p14="http://schemas.microsoft.com/office/powerpoint/2010/main" val="4068097797"/>
                </p:ext>
              </p:extLst>
            </p:nvPr>
          </p:nvGraphicFramePr>
          <p:xfrm>
            <a:off x="425449" y="3622393"/>
            <a:ext cx="6051550" cy="482600"/>
          </p:xfrm>
          <a:graphic>
            <a:graphicData uri="http://schemas.openxmlformats.org/presentationml/2006/ole">
              <mc:AlternateContent xmlns:mc="http://schemas.openxmlformats.org/markup-compatibility/2006">
                <mc:Choice xmlns:v="urn:schemas-microsoft-com:vml" Requires="v">
                  <p:oleObj name="Equation" r:id="rId6" imgW="5588000" imgH="482600" progId="Equation.DSMT4">
                    <p:embed/>
                  </p:oleObj>
                </mc:Choice>
                <mc:Fallback>
                  <p:oleObj name="Equation" r:id="rId6" imgW="5588000" imgH="482600" progId="Equation.DSMT4">
                    <p:embed/>
                    <p:pic>
                      <p:nvPicPr>
                        <p:cNvPr id="10" name="Object 9"/>
                        <p:cNvPicPr/>
                        <p:nvPr/>
                      </p:nvPicPr>
                      <p:blipFill>
                        <a:blip r:embed="rId7"/>
                        <a:stretch>
                          <a:fillRect/>
                        </a:stretch>
                      </p:blipFill>
                      <p:spPr>
                        <a:xfrm>
                          <a:off x="425449" y="3622393"/>
                          <a:ext cx="6051550" cy="482600"/>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6477003" y="3521001"/>
            <a:ext cx="2697162" cy="723900"/>
          </p:xfrm>
          <a:graphic>
            <a:graphicData uri="http://schemas.openxmlformats.org/presentationml/2006/ole">
              <mc:AlternateContent xmlns:mc="http://schemas.openxmlformats.org/markup-compatibility/2006">
                <mc:Choice xmlns:v="urn:schemas-microsoft-com:vml" Requires="v">
                  <p:oleObj name="Equation" r:id="rId8" imgW="2489200" imgH="723900" progId="Equation.DSMT4">
                    <p:embed/>
                  </p:oleObj>
                </mc:Choice>
                <mc:Fallback>
                  <p:oleObj name="Equation" r:id="rId8" imgW="2489200" imgH="723900" progId="Equation.DSMT4">
                    <p:embed/>
                    <p:pic>
                      <p:nvPicPr>
                        <p:cNvPr id="11" name="Object 10"/>
                        <p:cNvPicPr/>
                        <p:nvPr/>
                      </p:nvPicPr>
                      <p:blipFill>
                        <a:blip r:embed="rId9"/>
                        <a:stretch>
                          <a:fillRect/>
                        </a:stretch>
                      </p:blipFill>
                      <p:spPr>
                        <a:xfrm>
                          <a:off x="6477003" y="3521001"/>
                          <a:ext cx="2697162" cy="723900"/>
                        </a:xfrm>
                        <a:prstGeom prst="rect">
                          <a:avLst/>
                        </a:prstGeom>
                      </p:spPr>
                    </p:pic>
                  </p:oleObj>
                </mc:Fallback>
              </mc:AlternateContent>
            </a:graphicData>
          </a:graphic>
        </p:graphicFrame>
      </p:grpSp>
      <p:graphicFrame>
        <p:nvGraphicFramePr>
          <p:cNvPr id="13" name="Object 12"/>
          <p:cNvGraphicFramePr>
            <a:graphicFrameLocks noChangeAspect="1"/>
          </p:cNvGraphicFramePr>
          <p:nvPr>
            <p:extLst>
              <p:ext uri="{D42A27DB-BD31-4B8C-83A1-F6EECF244321}">
                <p14:modId xmlns:p14="http://schemas.microsoft.com/office/powerpoint/2010/main" val="817777249"/>
              </p:ext>
            </p:extLst>
          </p:nvPr>
        </p:nvGraphicFramePr>
        <p:xfrm>
          <a:off x="1600988" y="4436453"/>
          <a:ext cx="6726237" cy="635000"/>
        </p:xfrm>
        <a:graphic>
          <a:graphicData uri="http://schemas.openxmlformats.org/presentationml/2006/ole">
            <mc:AlternateContent xmlns:mc="http://schemas.openxmlformats.org/markup-compatibility/2006">
              <mc:Choice xmlns:v="urn:schemas-microsoft-com:vml" Requires="v">
                <p:oleObj name="Equation" r:id="rId10" imgW="6210300" imgH="635000" progId="Equation.3">
                  <p:embed/>
                </p:oleObj>
              </mc:Choice>
              <mc:Fallback>
                <p:oleObj name="Equation" r:id="rId10" imgW="6210300" imgH="635000" progId="Equation.3">
                  <p:embed/>
                  <p:pic>
                    <p:nvPicPr>
                      <p:cNvPr id="13" name="Object 12"/>
                      <p:cNvPicPr/>
                      <p:nvPr/>
                    </p:nvPicPr>
                    <p:blipFill>
                      <a:blip r:embed="rId11"/>
                      <a:stretch>
                        <a:fillRect/>
                      </a:stretch>
                    </p:blipFill>
                    <p:spPr>
                      <a:xfrm>
                        <a:off x="1600988" y="4436453"/>
                        <a:ext cx="6726237" cy="635000"/>
                      </a:xfrm>
                      <a:prstGeom prst="rect">
                        <a:avLst/>
                      </a:prstGeom>
                    </p:spPr>
                  </p:pic>
                </p:oleObj>
              </mc:Fallback>
            </mc:AlternateContent>
          </a:graphicData>
        </a:graphic>
      </p:graphicFrame>
      <p:grpSp>
        <p:nvGrpSpPr>
          <p:cNvPr id="12" name="Group 11"/>
          <p:cNvGrpSpPr/>
          <p:nvPr/>
        </p:nvGrpSpPr>
        <p:grpSpPr>
          <a:xfrm>
            <a:off x="1608438" y="5261660"/>
            <a:ext cx="5738287" cy="1131361"/>
            <a:chOff x="1317625" y="5555641"/>
            <a:chExt cx="5738287" cy="1131361"/>
          </a:xfrm>
        </p:grpSpPr>
        <p:graphicFrame>
          <p:nvGraphicFramePr>
            <p:cNvPr id="14" name="Object 13"/>
            <p:cNvGraphicFramePr>
              <a:graphicFrameLocks noChangeAspect="1"/>
            </p:cNvGraphicFramePr>
            <p:nvPr/>
          </p:nvGraphicFramePr>
          <p:xfrm>
            <a:off x="4014789" y="5736616"/>
            <a:ext cx="2709862" cy="723900"/>
          </p:xfrm>
          <a:graphic>
            <a:graphicData uri="http://schemas.openxmlformats.org/presentationml/2006/ole">
              <mc:AlternateContent xmlns:mc="http://schemas.openxmlformats.org/markup-compatibility/2006">
                <mc:Choice xmlns:v="urn:schemas-microsoft-com:vml" Requires="v">
                  <p:oleObj name="Equation" r:id="rId12" imgW="2501900" imgH="723900" progId="Equation.DSMT4">
                    <p:embed/>
                  </p:oleObj>
                </mc:Choice>
                <mc:Fallback>
                  <p:oleObj name="Equation" r:id="rId12" imgW="2501900" imgH="723900" progId="Equation.DSMT4">
                    <p:embed/>
                    <p:pic>
                      <p:nvPicPr>
                        <p:cNvPr id="14" name="Object 13"/>
                        <p:cNvPicPr/>
                        <p:nvPr/>
                      </p:nvPicPr>
                      <p:blipFill>
                        <a:blip r:embed="rId13"/>
                        <a:stretch>
                          <a:fillRect/>
                        </a:stretch>
                      </p:blipFill>
                      <p:spPr>
                        <a:xfrm>
                          <a:off x="4014789" y="5736616"/>
                          <a:ext cx="2709862" cy="723900"/>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1317625" y="5709102"/>
            <a:ext cx="2374901" cy="977900"/>
          </p:xfrm>
          <a:graphic>
            <a:graphicData uri="http://schemas.openxmlformats.org/presentationml/2006/ole">
              <mc:AlternateContent xmlns:mc="http://schemas.openxmlformats.org/markup-compatibility/2006">
                <mc:Choice xmlns:v="urn:schemas-microsoft-com:vml" Requires="v">
                  <p:oleObj name="Equation" r:id="rId14" imgW="2374900" imgH="977900" progId="Equation.DSMT4">
                    <p:embed/>
                  </p:oleObj>
                </mc:Choice>
                <mc:Fallback>
                  <p:oleObj name="Equation" r:id="rId14" imgW="2374900" imgH="977900" progId="Equation.DSMT4">
                    <p:embed/>
                    <p:pic>
                      <p:nvPicPr>
                        <p:cNvPr id="16" name="Object 15"/>
                        <p:cNvPicPr/>
                        <p:nvPr/>
                      </p:nvPicPr>
                      <p:blipFill>
                        <a:blip r:embed="rId15"/>
                        <a:stretch>
                          <a:fillRect/>
                        </a:stretch>
                      </p:blipFill>
                      <p:spPr>
                        <a:xfrm>
                          <a:off x="1317625" y="5709102"/>
                          <a:ext cx="2374901" cy="977900"/>
                        </a:xfrm>
                        <a:prstGeom prst="rect">
                          <a:avLst/>
                        </a:prstGeom>
                      </p:spPr>
                    </p:pic>
                  </p:oleObj>
                </mc:Fallback>
              </mc:AlternateContent>
            </a:graphicData>
          </a:graphic>
        </p:graphicFrame>
        <p:sp>
          <p:nvSpPr>
            <p:cNvPr id="6" name="Rectangle 5"/>
            <p:cNvSpPr/>
            <p:nvPr/>
          </p:nvSpPr>
          <p:spPr>
            <a:xfrm>
              <a:off x="4394201" y="5555641"/>
              <a:ext cx="2661711" cy="113136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5537200" y="842126"/>
            <a:ext cx="3009900" cy="8283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179357-9712-E9AD-E950-02E8DEF96D05}"/>
                  </a:ext>
                </a:extLst>
              </p:cNvPr>
              <p:cNvSpPr txBox="1"/>
              <p:nvPr/>
            </p:nvSpPr>
            <p:spPr>
              <a:xfrm>
                <a:off x="7845831" y="6393021"/>
                <a:ext cx="3178413" cy="369332"/>
              </a:xfrm>
              <a:prstGeom prst="rect">
                <a:avLst/>
              </a:prstGeom>
              <a:noFill/>
            </p:spPr>
            <p:txBody>
              <a:bodyPr wrap="square" rtlCol="0">
                <a:spAutoFit/>
              </a:bodyPr>
              <a:lstStyle/>
              <a:p>
                <a:r>
                  <a:rPr lang="en-GB" i="1" dirty="0">
                    <a:latin typeface="Cambria Math" panose="02040503050406030204" pitchFamily="18" charset="0"/>
                    <a:ea typeface="Cambria Math" panose="02040503050406030204" pitchFamily="18" charset="0"/>
                  </a:rPr>
                  <a:t>NB:  </a:t>
                </a:r>
                <a14:m>
                  <m:oMath xmlns:m="http://schemas.openxmlformats.org/officeDocument/2006/math">
                    <m:r>
                      <a:rPr lang="en-GB" i="1" smtClean="0">
                        <a:latin typeface="Cambria Math" panose="02040503050406030204" pitchFamily="18" charset="0"/>
                        <a:ea typeface="Cambria Math" panose="02040503050406030204" pitchFamily="18" charset="0"/>
                      </a:rPr>
                      <m:t>𝜆</m:t>
                    </m:r>
                  </m:oMath>
                </a14:m>
                <a:r>
                  <a:rPr lang="en-GB" dirty="0"/>
                  <a:t> is </a:t>
                </a:r>
                <a:r>
                  <a:rPr lang="en-GB" b="1" dirty="0"/>
                  <a:t>free space </a:t>
                </a:r>
                <a:r>
                  <a:rPr lang="en-GB" dirty="0"/>
                  <a:t>wavelength</a:t>
                </a:r>
              </a:p>
            </p:txBody>
          </p:sp>
        </mc:Choice>
        <mc:Fallback xmlns="">
          <p:sp>
            <p:nvSpPr>
              <p:cNvPr id="8" name="TextBox 7">
                <a:extLst>
                  <a:ext uri="{FF2B5EF4-FFF2-40B4-BE49-F238E27FC236}">
                    <a16:creationId xmlns:a16="http://schemas.microsoft.com/office/drawing/2014/main" id="{BB179357-9712-E9AD-E950-02E8DEF96D05}"/>
                  </a:ext>
                </a:extLst>
              </p:cNvPr>
              <p:cNvSpPr txBox="1">
                <a:spLocks noRot="1" noChangeAspect="1" noMove="1" noResize="1" noEditPoints="1" noAdjustHandles="1" noChangeArrowheads="1" noChangeShapeType="1" noTextEdit="1"/>
              </p:cNvSpPr>
              <p:nvPr/>
            </p:nvSpPr>
            <p:spPr>
              <a:xfrm>
                <a:off x="7845831" y="6393021"/>
                <a:ext cx="3178413" cy="369332"/>
              </a:xfrm>
              <a:prstGeom prst="rect">
                <a:avLst/>
              </a:prstGeom>
              <a:blipFill>
                <a:blip r:embed="rId16"/>
                <a:stretch>
                  <a:fillRect l="-1536" t="-13333" b="-26667"/>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7FD8C584-525E-7B0B-BE2F-768F1330A145}"/>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Tree>
    <p:extLst>
      <p:ext uri="{BB962C8B-B14F-4D97-AF65-F5344CB8AC3E}">
        <p14:creationId xmlns:p14="http://schemas.microsoft.com/office/powerpoint/2010/main" val="31792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675" y="273598"/>
            <a:ext cx="8915400" cy="668252"/>
          </a:xfrm>
        </p:spPr>
        <p:txBody>
          <a:bodyPr>
            <a:normAutofit/>
          </a:bodyPr>
          <a:lstStyle/>
          <a:p>
            <a:r>
              <a:rPr lang="en-US" sz="2400" dirty="0">
                <a:latin typeface="+mn-lt"/>
              </a:rPr>
              <a:t>Multiple resonances</a:t>
            </a:r>
          </a:p>
        </p:txBody>
      </p:sp>
      <p:graphicFrame>
        <p:nvGraphicFramePr>
          <p:cNvPr id="5" name="Object 4"/>
          <p:cNvGraphicFramePr>
            <a:graphicFrameLocks noChangeAspect="1"/>
          </p:cNvGraphicFramePr>
          <p:nvPr/>
        </p:nvGraphicFramePr>
        <p:xfrm>
          <a:off x="3350092" y="2170085"/>
          <a:ext cx="4292600" cy="952500"/>
        </p:xfrm>
        <a:graphic>
          <a:graphicData uri="http://schemas.openxmlformats.org/presentationml/2006/ole">
            <mc:AlternateContent xmlns:mc="http://schemas.openxmlformats.org/markup-compatibility/2006">
              <mc:Choice xmlns:v="urn:schemas-microsoft-com:vml" Requires="v">
                <p:oleObj name="Equation" r:id="rId2" imgW="4292600" imgH="952500" progId="Equation.DSMT4">
                  <p:embed/>
                </p:oleObj>
              </mc:Choice>
              <mc:Fallback>
                <p:oleObj name="Equation" r:id="rId2" imgW="4292600" imgH="952500" progId="Equation.DSMT4">
                  <p:embed/>
                  <p:pic>
                    <p:nvPicPr>
                      <p:cNvPr id="5" name="Object 4"/>
                      <p:cNvPicPr/>
                      <p:nvPr/>
                    </p:nvPicPr>
                    <p:blipFill>
                      <a:blip r:embed="rId3"/>
                      <a:stretch>
                        <a:fillRect/>
                      </a:stretch>
                    </p:blipFill>
                    <p:spPr>
                      <a:xfrm>
                        <a:off x="3350092" y="2170085"/>
                        <a:ext cx="4292600" cy="9525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3350092" y="3309028"/>
          <a:ext cx="4457700" cy="889000"/>
        </p:xfrm>
        <a:graphic>
          <a:graphicData uri="http://schemas.openxmlformats.org/presentationml/2006/ole">
            <mc:AlternateContent xmlns:mc="http://schemas.openxmlformats.org/markup-compatibility/2006">
              <mc:Choice xmlns:v="urn:schemas-microsoft-com:vml" Requires="v">
                <p:oleObj name="Equation" r:id="rId4" imgW="4457700" imgH="889000" progId="Equation.DSMT4">
                  <p:embed/>
                </p:oleObj>
              </mc:Choice>
              <mc:Fallback>
                <p:oleObj name="Equation" r:id="rId4" imgW="4457700" imgH="889000" progId="Equation.DSMT4">
                  <p:embed/>
                  <p:pic>
                    <p:nvPicPr>
                      <p:cNvPr id="6" name="Object 5"/>
                      <p:cNvPicPr/>
                      <p:nvPr/>
                    </p:nvPicPr>
                    <p:blipFill>
                      <a:blip r:embed="rId5"/>
                      <a:stretch>
                        <a:fillRect/>
                      </a:stretch>
                    </p:blipFill>
                    <p:spPr>
                      <a:xfrm>
                        <a:off x="3350092" y="3309028"/>
                        <a:ext cx="4457700" cy="889000"/>
                      </a:xfrm>
                      <a:prstGeom prst="rect">
                        <a:avLst/>
                      </a:prstGeom>
                    </p:spPr>
                  </p:pic>
                </p:oleObj>
              </mc:Fallback>
            </mc:AlternateContent>
          </a:graphicData>
        </a:graphic>
      </p:graphicFrame>
      <p:sp>
        <p:nvSpPr>
          <p:cNvPr id="3" name="Rectangle 2"/>
          <p:cNvSpPr/>
          <p:nvPr/>
        </p:nvSpPr>
        <p:spPr>
          <a:xfrm>
            <a:off x="1452565" y="895467"/>
            <a:ext cx="9311766" cy="1200328"/>
          </a:xfrm>
          <a:prstGeom prst="rect">
            <a:avLst/>
          </a:prstGeom>
        </p:spPr>
        <p:txBody>
          <a:bodyPr wrap="square">
            <a:spAutoFit/>
          </a:bodyPr>
          <a:lstStyle/>
          <a:p>
            <a:r>
              <a:rPr lang="en-US" sz="2400" dirty="0">
                <a:cs typeface="Arial"/>
              </a:rPr>
              <a:t>A real optical material will have many characteristic resonance frequencies (e.g. different electronic transitions, lattice vibrations). We can add these resonances into the Lorentz model.</a:t>
            </a:r>
          </a:p>
        </p:txBody>
      </p:sp>
      <p:sp>
        <p:nvSpPr>
          <p:cNvPr id="13" name="TextBox 12"/>
          <p:cNvSpPr txBox="1"/>
          <p:nvPr/>
        </p:nvSpPr>
        <p:spPr>
          <a:xfrm>
            <a:off x="1638302" y="3504658"/>
            <a:ext cx="1626467" cy="461665"/>
          </a:xfrm>
          <a:prstGeom prst="rect">
            <a:avLst/>
          </a:prstGeom>
          <a:noFill/>
        </p:spPr>
        <p:txBody>
          <a:bodyPr wrap="none" rtlCol="0">
            <a:spAutoFit/>
          </a:bodyPr>
          <a:lstStyle/>
          <a:p>
            <a:r>
              <a:rPr lang="en-US" sz="2400" dirty="0"/>
              <a:t>which gives</a:t>
            </a:r>
          </a:p>
        </p:txBody>
      </p:sp>
      <p:sp>
        <p:nvSpPr>
          <p:cNvPr id="11" name="Rectangle 10"/>
          <p:cNvSpPr/>
          <p:nvPr/>
        </p:nvSpPr>
        <p:spPr>
          <a:xfrm>
            <a:off x="3176588" y="3236700"/>
            <a:ext cx="5256213" cy="1088988"/>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2B2789-A945-BA47-41F9-5693070992E3}"/>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347451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52178" y="744914"/>
            <a:ext cx="6066116" cy="6001643"/>
          </a:xfrm>
          <a:prstGeom prst="rect">
            <a:avLst/>
          </a:prstGeom>
        </p:spPr>
        <p:txBody>
          <a:bodyPr wrap="square">
            <a:spAutoFit/>
          </a:bodyPr>
          <a:lstStyle/>
          <a:p>
            <a:endParaRPr lang="en-US" sz="2400" b="1" dirty="0">
              <a:latin typeface="Arial"/>
              <a:cs typeface="Arial"/>
            </a:endParaRPr>
          </a:p>
          <a:p>
            <a:pPr marL="342900" indent="-342900">
              <a:buFont typeface="Arial"/>
              <a:buChar char="•"/>
            </a:pPr>
            <a:r>
              <a:rPr lang="en-US" sz="2400" dirty="0">
                <a:latin typeface="Arial"/>
                <a:cs typeface="Arial"/>
              </a:rPr>
              <a:t>At very high frequencies, the </a:t>
            </a:r>
          </a:p>
          <a:p>
            <a:r>
              <a:rPr lang="en-US" sz="2400" dirty="0">
                <a:latin typeface="Arial"/>
                <a:cs typeface="Arial"/>
              </a:rPr>
              <a:t>electrons cannot respond to the field. </a:t>
            </a:r>
          </a:p>
          <a:p>
            <a:r>
              <a:rPr lang="en-US" sz="2400" dirty="0">
                <a:latin typeface="Arial"/>
                <a:cs typeface="Arial"/>
              </a:rPr>
              <a:t>There is no polarization and </a:t>
            </a:r>
            <a:r>
              <a:rPr lang="en-US" sz="2400" i="1" dirty="0">
                <a:latin typeface="Arial"/>
                <a:cs typeface="Arial"/>
              </a:rPr>
              <a:t>n</a:t>
            </a:r>
            <a:r>
              <a:rPr lang="en-US" sz="2400" dirty="0">
                <a:latin typeface="Arial"/>
                <a:cs typeface="Arial"/>
              </a:rPr>
              <a:t>=1. </a:t>
            </a:r>
          </a:p>
          <a:p>
            <a:endParaRPr lang="en-US" sz="2400" dirty="0">
              <a:latin typeface="Arial"/>
              <a:cs typeface="Arial"/>
            </a:endParaRPr>
          </a:p>
          <a:p>
            <a:pPr marL="342900" indent="-342900">
              <a:buFont typeface="Arial"/>
              <a:buChar char="•"/>
            </a:pPr>
            <a:r>
              <a:rPr lang="en-US" sz="2400" dirty="0">
                <a:latin typeface="Arial"/>
                <a:cs typeface="Arial"/>
              </a:rPr>
              <a:t>Highest frequency electronic</a:t>
            </a:r>
          </a:p>
          <a:p>
            <a:r>
              <a:rPr lang="en-US" sz="2400" dirty="0">
                <a:latin typeface="Arial"/>
                <a:cs typeface="Arial"/>
              </a:rPr>
              <a:t>resonance is for inner electrons of atoms (x-ray region).</a:t>
            </a:r>
          </a:p>
          <a:p>
            <a:endParaRPr lang="en-US" sz="2400" dirty="0">
              <a:latin typeface="Arial"/>
              <a:cs typeface="Arial"/>
            </a:endParaRPr>
          </a:p>
          <a:p>
            <a:pPr marL="342900" indent="-342900">
              <a:buFont typeface="Arial"/>
              <a:buChar char="•"/>
            </a:pPr>
            <a:r>
              <a:rPr lang="en-US" sz="2400" dirty="0">
                <a:latin typeface="Arial"/>
                <a:cs typeface="Arial"/>
              </a:rPr>
              <a:t>At a lower frequency (UV-visible): </a:t>
            </a:r>
          </a:p>
          <a:p>
            <a:r>
              <a:rPr lang="en-US" sz="2400" dirty="0">
                <a:latin typeface="Arial"/>
                <a:cs typeface="Arial"/>
              </a:rPr>
              <a:t>electronic transitions of outer atomic electron shells are involved.</a:t>
            </a:r>
          </a:p>
          <a:p>
            <a:endParaRPr lang="en-US" sz="2400" dirty="0">
              <a:latin typeface="Arial"/>
              <a:cs typeface="Arial"/>
            </a:endParaRPr>
          </a:p>
          <a:p>
            <a:pPr marL="342900" indent="-342900">
              <a:buFont typeface="Arial"/>
              <a:buChar char="•"/>
            </a:pPr>
            <a:r>
              <a:rPr lang="en-US" sz="2400" dirty="0">
                <a:latin typeface="Arial"/>
                <a:cs typeface="Arial"/>
              </a:rPr>
              <a:t>In the IR there are resonances at vibrational frequencies of a solid or molecular gas/liquid.</a:t>
            </a:r>
          </a:p>
        </p:txBody>
      </p:sp>
      <p:sp>
        <p:nvSpPr>
          <p:cNvPr id="3" name="Rectangle 2"/>
          <p:cNvSpPr/>
          <p:nvPr/>
        </p:nvSpPr>
        <p:spPr>
          <a:xfrm>
            <a:off x="594570" y="362068"/>
            <a:ext cx="9720864" cy="461665"/>
          </a:xfrm>
          <a:prstGeom prst="rect">
            <a:avLst/>
          </a:prstGeom>
        </p:spPr>
        <p:txBody>
          <a:bodyPr wrap="square">
            <a:spAutoFit/>
          </a:bodyPr>
          <a:lstStyle/>
          <a:p>
            <a:r>
              <a:rPr lang="en-US" sz="2400" dirty="0">
                <a:cs typeface="Arial"/>
              </a:rPr>
              <a:t>Hypothetical solid with three well separated resonances</a:t>
            </a:r>
          </a:p>
        </p:txBody>
      </p:sp>
      <p:grpSp>
        <p:nvGrpSpPr>
          <p:cNvPr id="5" name="Group 4"/>
          <p:cNvGrpSpPr/>
          <p:nvPr/>
        </p:nvGrpSpPr>
        <p:grpSpPr>
          <a:xfrm>
            <a:off x="6946900" y="1511301"/>
            <a:ext cx="4031265" cy="5410201"/>
            <a:chOff x="5495925" y="1618021"/>
            <a:chExt cx="4339240" cy="5544780"/>
          </a:xfrm>
        </p:grpSpPr>
        <p:pic>
          <p:nvPicPr>
            <p:cNvPr id="2" name="Picture 1"/>
            <p:cNvPicPr>
              <a:picLocks noChangeAspect="1"/>
            </p:cNvPicPr>
            <p:nvPr/>
          </p:nvPicPr>
          <p:blipFill rotWithShape="1">
            <a:blip r:embed="rId2"/>
            <a:srcRect b="5671"/>
            <a:stretch/>
          </p:blipFill>
          <p:spPr>
            <a:xfrm>
              <a:off x="5495925" y="1618021"/>
              <a:ext cx="4339240" cy="5544780"/>
            </a:xfrm>
            <a:prstGeom prst="rect">
              <a:avLst/>
            </a:prstGeom>
          </p:spPr>
        </p:pic>
        <p:sp>
          <p:nvSpPr>
            <p:cNvPr id="4" name="Right Brace 3"/>
            <p:cNvSpPr/>
            <p:nvPr/>
          </p:nvSpPr>
          <p:spPr>
            <a:xfrm rot="16200000">
              <a:off x="8120664" y="2242534"/>
              <a:ext cx="437165" cy="1295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 name="TextBox 7">
            <a:extLst>
              <a:ext uri="{FF2B5EF4-FFF2-40B4-BE49-F238E27FC236}">
                <a16:creationId xmlns:a16="http://schemas.microsoft.com/office/drawing/2014/main" id="{9A3FAEF3-9DC7-76FD-8354-998BB45F15C5}"/>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198048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35739" y="1501692"/>
            <a:ext cx="8042087" cy="830997"/>
          </a:xfrm>
          <a:prstGeom prst="rect">
            <a:avLst/>
          </a:prstGeom>
        </p:spPr>
        <p:txBody>
          <a:bodyPr wrap="square">
            <a:spAutoFit/>
          </a:bodyPr>
          <a:lstStyle/>
          <a:p>
            <a:pPr marL="342900" indent="-342900">
              <a:buFont typeface="Arial"/>
              <a:buChar char="•"/>
            </a:pPr>
            <a:r>
              <a:rPr lang="en-US" sz="2400" dirty="0"/>
              <a:t>There is an absorption peak at each resonance and the refractive index “wiggles” across the resonance</a:t>
            </a:r>
          </a:p>
        </p:txBody>
      </p:sp>
      <p:sp>
        <p:nvSpPr>
          <p:cNvPr id="8" name="Rectangle 7"/>
          <p:cNvSpPr/>
          <p:nvPr/>
        </p:nvSpPr>
        <p:spPr>
          <a:xfrm>
            <a:off x="2049138" y="2490161"/>
            <a:ext cx="8042087" cy="1938992"/>
          </a:xfrm>
          <a:prstGeom prst="rect">
            <a:avLst/>
          </a:prstGeom>
        </p:spPr>
        <p:txBody>
          <a:bodyPr wrap="square">
            <a:spAutoFit/>
          </a:bodyPr>
          <a:lstStyle/>
          <a:p>
            <a:pPr marL="342900" indent="-342900">
              <a:buFont typeface="Arial"/>
              <a:buChar char="•"/>
            </a:pPr>
            <a:r>
              <a:rPr lang="en-US" sz="2400" dirty="0">
                <a:solidFill>
                  <a:srgbClr val="FF0000"/>
                </a:solidFill>
              </a:rPr>
              <a:t>Steps in refractive index are due to </a:t>
            </a:r>
            <a:r>
              <a:rPr lang="en-US" sz="2400" i="1" dirty="0" err="1">
                <a:solidFill>
                  <a:srgbClr val="FF0000"/>
                </a:solidFill>
              </a:rPr>
              <a:t>ε</a:t>
            </a:r>
            <a:r>
              <a:rPr lang="en-US" sz="2400" i="1" baseline="-25000" dirty="0" err="1">
                <a:solidFill>
                  <a:srgbClr val="FF0000"/>
                </a:solidFill>
              </a:rPr>
              <a:t>st</a:t>
            </a:r>
            <a:r>
              <a:rPr lang="en-US" sz="2400" dirty="0">
                <a:solidFill>
                  <a:srgbClr val="FF0000"/>
                </a:solidFill>
              </a:rPr>
              <a:t> </a:t>
            </a:r>
            <a:r>
              <a:rPr lang="en-US" sz="2400" i="1" dirty="0">
                <a:solidFill>
                  <a:srgbClr val="FF0000"/>
                </a:solidFill>
              </a:rPr>
              <a:t>&gt; </a:t>
            </a:r>
            <a:r>
              <a:rPr lang="en-US" sz="2400" i="1" dirty="0" err="1">
                <a:solidFill>
                  <a:srgbClr val="FF0000"/>
                </a:solidFill>
              </a:rPr>
              <a:t>ε</a:t>
            </a:r>
            <a:r>
              <a:rPr lang="en-US" sz="2400" i="1" baseline="-25000" dirty="0">
                <a:solidFill>
                  <a:srgbClr val="FF0000"/>
                </a:solidFill>
              </a:rPr>
              <a:t>∞</a:t>
            </a:r>
            <a:r>
              <a:rPr lang="en-US" sz="2400" dirty="0">
                <a:solidFill>
                  <a:srgbClr val="FF0000"/>
                </a:solidFill>
              </a:rPr>
              <a:t> for each resonance. As previously defined, </a:t>
            </a:r>
            <a:r>
              <a:rPr lang="en-US" sz="2400" i="1" dirty="0" err="1">
                <a:solidFill>
                  <a:srgbClr val="FF0000"/>
                </a:solidFill>
              </a:rPr>
              <a:t>ε</a:t>
            </a:r>
            <a:r>
              <a:rPr lang="en-US" sz="2400" i="1" baseline="-25000" dirty="0" err="1">
                <a:solidFill>
                  <a:srgbClr val="FF0000"/>
                </a:solidFill>
              </a:rPr>
              <a:t>st</a:t>
            </a:r>
            <a:r>
              <a:rPr lang="en-US" sz="2400" i="1" dirty="0">
                <a:solidFill>
                  <a:srgbClr val="FF0000"/>
                </a:solidFill>
              </a:rPr>
              <a:t> </a:t>
            </a:r>
            <a:r>
              <a:rPr lang="en-US" sz="2400" dirty="0">
                <a:solidFill>
                  <a:srgbClr val="FF0000"/>
                </a:solidFill>
              </a:rPr>
              <a:t>and </a:t>
            </a:r>
            <a:r>
              <a:rPr lang="en-US" sz="2400" i="1" dirty="0" err="1">
                <a:solidFill>
                  <a:srgbClr val="FF0000"/>
                </a:solidFill>
              </a:rPr>
              <a:t>ε</a:t>
            </a:r>
            <a:r>
              <a:rPr lang="en-US" sz="2400" i="1" baseline="-25000" dirty="0">
                <a:solidFill>
                  <a:srgbClr val="FF0000"/>
                </a:solidFill>
              </a:rPr>
              <a:t>∞</a:t>
            </a:r>
            <a:r>
              <a:rPr lang="en-US" sz="2400" i="1" dirty="0">
                <a:solidFill>
                  <a:srgbClr val="FF0000"/>
                </a:solidFill>
              </a:rPr>
              <a:t> </a:t>
            </a:r>
            <a:r>
              <a:rPr lang="en-US" sz="2400" dirty="0">
                <a:solidFill>
                  <a:srgbClr val="FF0000"/>
                </a:solidFill>
              </a:rPr>
              <a:t>are relative to a single resonance – their values for a system of many resonances would be different.</a:t>
            </a:r>
            <a:r>
              <a:rPr lang="en-US" sz="2400" dirty="0"/>
              <a:t> </a:t>
            </a:r>
          </a:p>
          <a:p>
            <a:endParaRPr lang="en-US" sz="2400" dirty="0"/>
          </a:p>
        </p:txBody>
      </p:sp>
      <p:sp>
        <p:nvSpPr>
          <p:cNvPr id="9" name="Rectangle 8"/>
          <p:cNvSpPr/>
          <p:nvPr/>
        </p:nvSpPr>
        <p:spPr>
          <a:xfrm>
            <a:off x="2008659" y="4269840"/>
            <a:ext cx="7997263" cy="1200328"/>
          </a:xfrm>
          <a:prstGeom prst="rect">
            <a:avLst/>
          </a:prstGeom>
        </p:spPr>
        <p:txBody>
          <a:bodyPr wrap="square">
            <a:spAutoFit/>
          </a:bodyPr>
          <a:lstStyle/>
          <a:p>
            <a:pPr marL="342900" indent="-342900">
              <a:buFont typeface="Arial"/>
              <a:buChar char="•"/>
            </a:pPr>
            <a:r>
              <a:rPr lang="en-US" sz="2400" dirty="0"/>
              <a:t>Between the resonances, the medium is transparent - the absorption coefficient is very small and the refractive index is almost, but not completely, constant.  </a:t>
            </a:r>
          </a:p>
        </p:txBody>
      </p:sp>
      <p:sp>
        <p:nvSpPr>
          <p:cNvPr id="2" name="TextBox 1"/>
          <p:cNvSpPr txBox="1"/>
          <p:nvPr/>
        </p:nvSpPr>
        <p:spPr>
          <a:xfrm>
            <a:off x="2015580" y="852378"/>
            <a:ext cx="2515817" cy="584775"/>
          </a:xfrm>
          <a:prstGeom prst="rect">
            <a:avLst/>
          </a:prstGeom>
          <a:noFill/>
        </p:spPr>
        <p:txBody>
          <a:bodyPr wrap="none" rtlCol="0">
            <a:spAutoFit/>
          </a:bodyPr>
          <a:lstStyle/>
          <a:p>
            <a:r>
              <a:rPr lang="en-US" sz="3200" dirty="0"/>
              <a:t>Points to note</a:t>
            </a:r>
          </a:p>
        </p:txBody>
      </p:sp>
      <p:sp>
        <p:nvSpPr>
          <p:cNvPr id="4" name="TextBox 3">
            <a:extLst>
              <a:ext uri="{FF2B5EF4-FFF2-40B4-BE49-F238E27FC236}">
                <a16:creationId xmlns:a16="http://schemas.microsoft.com/office/drawing/2014/main" id="{DA81851B-35EB-798A-6A3F-3839AB74646B}"/>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83138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295" y="664123"/>
            <a:ext cx="9080499" cy="3416320"/>
          </a:xfrm>
          <a:prstGeom prst="rect">
            <a:avLst/>
          </a:prstGeom>
          <a:noFill/>
        </p:spPr>
        <p:txBody>
          <a:bodyPr wrap="square" rtlCol="0">
            <a:spAutoFit/>
          </a:bodyPr>
          <a:lstStyle/>
          <a:p>
            <a:r>
              <a:rPr lang="en-GB" sz="2400" dirty="0"/>
              <a:t>In real materials, different resonances have different absorption coefficients. These can be measured experimentally.</a:t>
            </a:r>
          </a:p>
          <a:p>
            <a:r>
              <a:rPr lang="en-GB" sz="2400" dirty="0"/>
              <a:t> </a:t>
            </a:r>
          </a:p>
          <a:p>
            <a:r>
              <a:rPr lang="en-GB" sz="2400" dirty="0"/>
              <a:t>The model can account for this by assigning a phenomenological </a:t>
            </a:r>
            <a:r>
              <a:rPr lang="en-GB" sz="2400" b="1" i="1" u="sng" dirty="0"/>
              <a:t>oscillator strength</a:t>
            </a:r>
            <a:r>
              <a:rPr lang="en-GB" sz="2400" dirty="0"/>
              <a:t>, </a:t>
            </a:r>
            <a:r>
              <a:rPr lang="en-GB" sz="2400" i="1" dirty="0"/>
              <a:t>f</a:t>
            </a:r>
            <a:r>
              <a:rPr lang="en-GB" sz="2400" i="1" baseline="-25000" dirty="0"/>
              <a:t>j</a:t>
            </a:r>
            <a:r>
              <a:rPr lang="en-GB" sz="2400" dirty="0"/>
              <a:t>, to each resonance. </a:t>
            </a:r>
          </a:p>
          <a:p>
            <a:r>
              <a:rPr lang="en-GB" sz="2400" dirty="0"/>
              <a:t> </a:t>
            </a:r>
          </a:p>
          <a:p>
            <a:r>
              <a:rPr lang="en-GB" sz="2400" dirty="0"/>
              <a:t>We then have: </a:t>
            </a:r>
          </a:p>
          <a:p>
            <a:r>
              <a:rPr lang="en-GB" sz="2400" dirty="0"/>
              <a:t>					</a:t>
            </a:r>
          </a:p>
          <a:p>
            <a:r>
              <a:rPr lang="en-GB" sz="2400" dirty="0"/>
              <a:t>  </a:t>
            </a:r>
          </a:p>
        </p:txBody>
      </p:sp>
      <p:graphicFrame>
        <p:nvGraphicFramePr>
          <p:cNvPr id="2" name="Object 1"/>
          <p:cNvGraphicFramePr>
            <a:graphicFrameLocks noChangeAspect="1"/>
          </p:cNvGraphicFramePr>
          <p:nvPr/>
        </p:nvGraphicFramePr>
        <p:xfrm>
          <a:off x="3829050" y="2855913"/>
          <a:ext cx="4533900" cy="863600"/>
        </p:xfrm>
        <a:graphic>
          <a:graphicData uri="http://schemas.openxmlformats.org/presentationml/2006/ole">
            <mc:AlternateContent xmlns:mc="http://schemas.openxmlformats.org/markup-compatibility/2006">
              <mc:Choice xmlns:v="urn:schemas-microsoft-com:vml" Requires="v">
                <p:oleObj name="Equation" r:id="rId2" imgW="4533900" imgH="863600" progId="Equation.DSMT4">
                  <p:embed/>
                </p:oleObj>
              </mc:Choice>
              <mc:Fallback>
                <p:oleObj name="Equation" r:id="rId2" imgW="4533900" imgH="863600" progId="Equation.DSMT4">
                  <p:embed/>
                  <p:pic>
                    <p:nvPicPr>
                      <p:cNvPr id="2" name="Object 1"/>
                      <p:cNvPicPr/>
                      <p:nvPr/>
                    </p:nvPicPr>
                    <p:blipFill>
                      <a:blip r:embed="rId3"/>
                      <a:stretch>
                        <a:fillRect/>
                      </a:stretch>
                    </p:blipFill>
                    <p:spPr>
                      <a:xfrm>
                        <a:off x="3829050" y="2855913"/>
                        <a:ext cx="4533900" cy="863600"/>
                      </a:xfrm>
                      <a:prstGeom prst="rect">
                        <a:avLst/>
                      </a:prstGeom>
                    </p:spPr>
                  </p:pic>
                </p:oleObj>
              </mc:Fallback>
            </mc:AlternateContent>
          </a:graphicData>
        </a:graphic>
      </p:graphicFrame>
      <p:sp>
        <p:nvSpPr>
          <p:cNvPr id="5" name="Rectangle 4"/>
          <p:cNvSpPr/>
          <p:nvPr/>
        </p:nvSpPr>
        <p:spPr>
          <a:xfrm>
            <a:off x="3657600" y="2749900"/>
            <a:ext cx="5029200" cy="1225201"/>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9984E22-226A-EA40-89B4-AA763A8A0A46}"/>
              </a:ext>
            </a:extLst>
          </p:cNvPr>
          <p:cNvGrpSpPr/>
          <p:nvPr/>
        </p:nvGrpSpPr>
        <p:grpSpPr>
          <a:xfrm>
            <a:off x="1345130" y="4186458"/>
            <a:ext cx="9661226" cy="2215991"/>
            <a:chOff x="202129" y="4186457"/>
            <a:chExt cx="9661226" cy="2215991"/>
          </a:xfrm>
        </p:grpSpPr>
        <p:graphicFrame>
          <p:nvGraphicFramePr>
            <p:cNvPr id="7" name="Object 6"/>
            <p:cNvGraphicFramePr>
              <a:graphicFrameLocks noChangeAspect="1"/>
            </p:cNvGraphicFramePr>
            <p:nvPr/>
          </p:nvGraphicFramePr>
          <p:xfrm>
            <a:off x="7955142" y="4186457"/>
            <a:ext cx="1028700" cy="635000"/>
          </p:xfrm>
          <a:graphic>
            <a:graphicData uri="http://schemas.openxmlformats.org/presentationml/2006/ole">
              <mc:AlternateContent xmlns:mc="http://schemas.openxmlformats.org/markup-compatibility/2006">
                <mc:Choice xmlns:v="urn:schemas-microsoft-com:vml" Requires="v">
                  <p:oleObj name="Equation" r:id="rId4" imgW="1028700" imgH="635000" progId="Equation.DSMT4">
                    <p:embed/>
                  </p:oleObj>
                </mc:Choice>
                <mc:Fallback>
                  <p:oleObj name="Equation" r:id="rId4" imgW="1028700" imgH="635000" progId="Equation.DSMT4">
                    <p:embed/>
                    <p:pic>
                      <p:nvPicPr>
                        <p:cNvPr id="7" name="Object 6"/>
                        <p:cNvPicPr/>
                        <p:nvPr/>
                      </p:nvPicPr>
                      <p:blipFill>
                        <a:blip r:embed="rId5"/>
                        <a:stretch>
                          <a:fillRect/>
                        </a:stretch>
                      </p:blipFill>
                      <p:spPr>
                        <a:xfrm>
                          <a:off x="7955142" y="4186457"/>
                          <a:ext cx="1028700" cy="6350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6677B06F-BE25-F046-AD7A-5FBB79113047}"/>
                </a:ext>
              </a:extLst>
            </p:cNvPr>
            <p:cNvSpPr txBox="1"/>
            <p:nvPr/>
          </p:nvSpPr>
          <p:spPr>
            <a:xfrm>
              <a:off x="202129" y="4186457"/>
              <a:ext cx="9661226" cy="2215991"/>
            </a:xfrm>
            <a:prstGeom prst="rect">
              <a:avLst/>
            </a:prstGeom>
            <a:noFill/>
          </p:spPr>
          <p:txBody>
            <a:bodyPr wrap="square" rtlCol="0">
              <a:spAutoFit/>
            </a:bodyPr>
            <a:lstStyle/>
            <a:p>
              <a:r>
                <a:rPr lang="en-GB" sz="2400" dirty="0"/>
                <a:t>It can be shown from quantum mechanics that we must have                </a:t>
              </a:r>
            </a:p>
            <a:p>
              <a:r>
                <a:rPr lang="en-GB" sz="2400" dirty="0"/>
                <a:t>for any single electron. </a:t>
              </a:r>
            </a:p>
            <a:p>
              <a:endParaRPr lang="en-GB" sz="2400" dirty="0"/>
            </a:p>
            <a:p>
              <a:r>
                <a:rPr lang="en-GB" sz="2400" dirty="0"/>
                <a:t>We can understand this if a particular electron involved in several</a:t>
              </a:r>
            </a:p>
            <a:p>
              <a:r>
                <a:rPr lang="en-GB" sz="2400" dirty="0"/>
                <a:t>transitions has its absorption ‘strength’ divided between the transitions.</a:t>
              </a:r>
            </a:p>
            <a:p>
              <a:endParaRPr lang="en-US" dirty="0"/>
            </a:p>
          </p:txBody>
        </p:sp>
      </p:grpSp>
      <p:sp>
        <p:nvSpPr>
          <p:cNvPr id="9" name="TextBox 8">
            <a:extLst>
              <a:ext uri="{FF2B5EF4-FFF2-40B4-BE49-F238E27FC236}">
                <a16:creationId xmlns:a16="http://schemas.microsoft.com/office/drawing/2014/main" id="{EA24408D-7FA1-6DB4-CB6B-8757897188E5}"/>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36989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EF41895-CCAF-A863-3B41-FC1A7DD90E35}"/>
              </a:ext>
            </a:extLst>
          </p:cNvPr>
          <p:cNvGrpSpPr/>
          <p:nvPr/>
        </p:nvGrpSpPr>
        <p:grpSpPr>
          <a:xfrm>
            <a:off x="1320659" y="678461"/>
            <a:ext cx="4953000" cy="5632311"/>
            <a:chOff x="1356173" y="1033568"/>
            <a:chExt cx="4953000" cy="5632311"/>
          </a:xfrm>
        </p:grpSpPr>
        <p:sp>
          <p:nvSpPr>
            <p:cNvPr id="9" name="Rectangle 8"/>
            <p:cNvSpPr/>
            <p:nvPr/>
          </p:nvSpPr>
          <p:spPr>
            <a:xfrm>
              <a:off x="1356173" y="1033568"/>
              <a:ext cx="4953000" cy="5632311"/>
            </a:xfrm>
            <a:prstGeom prst="rect">
              <a:avLst/>
            </a:prstGeom>
          </p:spPr>
          <p:txBody>
            <a:bodyPr>
              <a:spAutoFit/>
            </a:bodyPr>
            <a:lstStyle/>
            <a:p>
              <a:endParaRPr lang="en-US" sz="2400" b="1" u="sng" dirty="0"/>
            </a:p>
            <a:p>
              <a:r>
                <a:rPr lang="en-US" sz="2400" dirty="0"/>
                <a:t>Example of multiple resonance response.</a:t>
              </a:r>
            </a:p>
            <a:p>
              <a:endParaRPr lang="en-US" sz="2400" dirty="0"/>
            </a:p>
            <a:p>
              <a:r>
                <a:rPr lang="en-US" sz="2400" dirty="0"/>
                <a:t>Strong absorption in the infrared</a:t>
              </a:r>
            </a:p>
            <a:p>
              <a:r>
                <a:rPr lang="en-US" sz="2400" dirty="0"/>
                <a:t>(two vibrational modes of SiO</a:t>
              </a:r>
              <a:r>
                <a:rPr lang="en-US" sz="2400" baseline="-25000" dirty="0"/>
                <a:t>2</a:t>
              </a:r>
              <a:r>
                <a:rPr lang="en-US" sz="2400" dirty="0"/>
                <a:t> molecule – no long range order so </a:t>
              </a:r>
            </a:p>
            <a:p>
              <a:r>
                <a:rPr lang="en-US" sz="2400" dirty="0"/>
                <a:t>that vibrations are </a:t>
              </a:r>
              <a:r>
                <a:rPr lang="en-US" sz="2400" dirty="0" err="1"/>
                <a:t>localised</a:t>
              </a:r>
              <a:r>
                <a:rPr lang="en-US" sz="2400" dirty="0"/>
                <a:t>).</a:t>
              </a:r>
            </a:p>
            <a:p>
              <a:endParaRPr lang="en-US" sz="2400" dirty="0"/>
            </a:p>
            <a:p>
              <a:r>
                <a:rPr lang="en-US" sz="2400" dirty="0"/>
                <a:t>Ultraviolet (electronic </a:t>
              </a:r>
            </a:p>
            <a:p>
              <a:r>
                <a:rPr lang="en-US" sz="2400" dirty="0"/>
                <a:t>transitions across </a:t>
              </a:r>
              <a:r>
                <a:rPr lang="en-US" sz="2400" dirty="0" err="1"/>
                <a:t>bandgap</a:t>
              </a:r>
              <a:r>
                <a:rPr lang="en-US" sz="2400" dirty="0"/>
                <a:t> of </a:t>
              </a:r>
            </a:p>
            <a:p>
              <a:r>
                <a:rPr lang="en-US" sz="2400" dirty="0"/>
                <a:t>10 </a:t>
              </a:r>
              <a:r>
                <a:rPr lang="en-US" sz="2400" dirty="0" err="1"/>
                <a:t>eV</a:t>
              </a:r>
              <a:r>
                <a:rPr lang="en-US" sz="2400" dirty="0"/>
                <a:t>).</a:t>
              </a:r>
            </a:p>
            <a:p>
              <a:endParaRPr lang="en-US" sz="2400" dirty="0"/>
            </a:p>
            <a:p>
              <a:r>
                <a:rPr lang="en-US" sz="2400" dirty="0"/>
                <a:t>Transparent at visible frequencies inside </a:t>
              </a:r>
              <a:r>
                <a:rPr lang="en-US" sz="2400" dirty="0" err="1"/>
                <a:t>bandgap</a:t>
              </a:r>
              <a:r>
                <a:rPr lang="en-US" sz="2400" dirty="0"/>
                <a:t>   (               ).</a:t>
              </a:r>
            </a:p>
          </p:txBody>
        </p:sp>
        <p:graphicFrame>
          <p:nvGraphicFramePr>
            <p:cNvPr id="5" name="Object 4"/>
            <p:cNvGraphicFramePr>
              <a:graphicFrameLocks noChangeAspect="1"/>
            </p:cNvGraphicFramePr>
            <p:nvPr>
              <p:extLst>
                <p:ext uri="{D42A27DB-BD31-4B8C-83A1-F6EECF244321}">
                  <p14:modId xmlns:p14="http://schemas.microsoft.com/office/powerpoint/2010/main" val="1752800907"/>
                </p:ext>
              </p:extLst>
            </p:nvPr>
          </p:nvGraphicFramePr>
          <p:xfrm>
            <a:off x="3683490" y="6292115"/>
            <a:ext cx="838200" cy="215900"/>
          </p:xfrm>
          <a:graphic>
            <a:graphicData uri="http://schemas.openxmlformats.org/presentationml/2006/ole">
              <mc:AlternateContent xmlns:mc="http://schemas.openxmlformats.org/markup-compatibility/2006">
                <mc:Choice xmlns:v="urn:schemas-microsoft-com:vml" Requires="v">
                  <p:oleObj name="Equation" r:id="rId2" imgW="838200" imgH="215900" progId="Equation.DSMT4">
                    <p:embed/>
                  </p:oleObj>
                </mc:Choice>
                <mc:Fallback>
                  <p:oleObj name="Equation" r:id="rId2" imgW="838200" imgH="215900" progId="Equation.DSMT4">
                    <p:embed/>
                    <p:pic>
                      <p:nvPicPr>
                        <p:cNvPr id="5" name="Object 4"/>
                        <p:cNvPicPr/>
                        <p:nvPr/>
                      </p:nvPicPr>
                      <p:blipFill>
                        <a:blip r:embed="rId3"/>
                        <a:stretch>
                          <a:fillRect/>
                        </a:stretch>
                      </p:blipFill>
                      <p:spPr>
                        <a:xfrm>
                          <a:off x="3683490" y="6292115"/>
                          <a:ext cx="838200" cy="215900"/>
                        </a:xfrm>
                        <a:prstGeom prst="rect">
                          <a:avLst/>
                        </a:prstGeom>
                      </p:spPr>
                    </p:pic>
                  </p:oleObj>
                </mc:Fallback>
              </mc:AlternateContent>
            </a:graphicData>
          </a:graphic>
        </p:graphicFrame>
      </p:grpSp>
      <p:grpSp>
        <p:nvGrpSpPr>
          <p:cNvPr id="10" name="Group 9"/>
          <p:cNvGrpSpPr/>
          <p:nvPr/>
        </p:nvGrpSpPr>
        <p:grpSpPr>
          <a:xfrm>
            <a:off x="5727700" y="2"/>
            <a:ext cx="5194300" cy="6546851"/>
            <a:chOff x="5174207" y="614499"/>
            <a:chExt cx="4369393" cy="5722802"/>
          </a:xfrm>
        </p:grpSpPr>
        <p:pic>
          <p:nvPicPr>
            <p:cNvPr id="2" name="Picture 1"/>
            <p:cNvPicPr>
              <a:picLocks noChangeAspect="1"/>
            </p:cNvPicPr>
            <p:nvPr/>
          </p:nvPicPr>
          <p:blipFill rotWithShape="1">
            <a:blip r:embed="rId4"/>
            <a:srcRect l="11940" t="14626" r="41341" b="9097"/>
            <a:stretch/>
          </p:blipFill>
          <p:spPr>
            <a:xfrm>
              <a:off x="5174207" y="614499"/>
              <a:ext cx="4369393" cy="5722802"/>
            </a:xfrm>
            <a:prstGeom prst="rect">
              <a:avLst/>
            </a:prstGeom>
          </p:spPr>
        </p:pic>
        <p:sp>
          <p:nvSpPr>
            <p:cNvPr id="4" name="TextBox 3"/>
            <p:cNvSpPr txBox="1"/>
            <p:nvPr/>
          </p:nvSpPr>
          <p:spPr>
            <a:xfrm rot="16200000">
              <a:off x="8707575" y="2632114"/>
              <a:ext cx="621909" cy="310678"/>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X-ray</a:t>
              </a:r>
            </a:p>
          </p:txBody>
        </p:sp>
        <p:cxnSp>
          <p:nvCxnSpPr>
            <p:cNvPr id="7" name="Straight Connector 6"/>
            <p:cNvCxnSpPr/>
            <p:nvPr/>
          </p:nvCxnSpPr>
          <p:spPr>
            <a:xfrm>
              <a:off x="6049956" y="2476500"/>
              <a:ext cx="3348001"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16200000">
              <a:off x="5630056" y="2341889"/>
              <a:ext cx="1234327" cy="31067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Far infrared</a:t>
              </a:r>
            </a:p>
          </p:txBody>
        </p:sp>
      </p:grpSp>
      <p:sp>
        <p:nvSpPr>
          <p:cNvPr id="8" name="TextBox 7">
            <a:extLst>
              <a:ext uri="{FF2B5EF4-FFF2-40B4-BE49-F238E27FC236}">
                <a16:creationId xmlns:a16="http://schemas.microsoft.com/office/drawing/2014/main" id="{3186CE1B-6643-F388-FC89-C4E400C24523}"/>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
        <p:nvSpPr>
          <p:cNvPr id="13" name="Rectangle 12">
            <a:extLst>
              <a:ext uri="{FF2B5EF4-FFF2-40B4-BE49-F238E27FC236}">
                <a16:creationId xmlns:a16="http://schemas.microsoft.com/office/drawing/2014/main" id="{D9153765-A373-85B3-4D30-E0993F15445C}"/>
              </a:ext>
            </a:extLst>
          </p:cNvPr>
          <p:cNvSpPr/>
          <p:nvPr/>
        </p:nvSpPr>
        <p:spPr>
          <a:xfrm>
            <a:off x="594570" y="362068"/>
            <a:ext cx="9720864" cy="461665"/>
          </a:xfrm>
          <a:prstGeom prst="rect">
            <a:avLst/>
          </a:prstGeom>
        </p:spPr>
        <p:txBody>
          <a:bodyPr wrap="square">
            <a:spAutoFit/>
          </a:bodyPr>
          <a:lstStyle/>
          <a:p>
            <a:r>
              <a:rPr lang="en-US" sz="2400" dirty="0">
                <a:cs typeface="Arial"/>
              </a:rPr>
              <a:t>Experiment: pure silica glass</a:t>
            </a:r>
          </a:p>
        </p:txBody>
      </p:sp>
    </p:spTree>
    <p:extLst>
      <p:ext uri="{BB962C8B-B14F-4D97-AF65-F5344CB8AC3E}">
        <p14:creationId xmlns:p14="http://schemas.microsoft.com/office/powerpoint/2010/main" val="2215709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427" y="369332"/>
            <a:ext cx="5201873" cy="461665"/>
          </a:xfrm>
          <a:prstGeom prst="rect">
            <a:avLst/>
          </a:prstGeom>
          <a:noFill/>
        </p:spPr>
        <p:txBody>
          <a:bodyPr wrap="none" rtlCol="0">
            <a:spAutoFit/>
          </a:bodyPr>
          <a:lstStyle/>
          <a:p>
            <a:r>
              <a:rPr lang="en-US" sz="2400" dirty="0"/>
              <a:t>Lorentz model and </a:t>
            </a:r>
            <a:r>
              <a:rPr lang="en-US" sz="2400" dirty="0" err="1"/>
              <a:t>interband</a:t>
            </a:r>
            <a:r>
              <a:rPr lang="en-US" sz="2400" dirty="0"/>
              <a:t> transitions</a:t>
            </a:r>
          </a:p>
        </p:txBody>
      </p:sp>
      <p:sp>
        <p:nvSpPr>
          <p:cNvPr id="5" name="TextBox 4"/>
          <p:cNvSpPr txBox="1"/>
          <p:nvPr/>
        </p:nvSpPr>
        <p:spPr>
          <a:xfrm>
            <a:off x="1319693" y="1236787"/>
            <a:ext cx="9462044" cy="3416320"/>
          </a:xfrm>
          <a:prstGeom prst="rect">
            <a:avLst/>
          </a:prstGeom>
          <a:noFill/>
        </p:spPr>
        <p:txBody>
          <a:bodyPr wrap="square" rtlCol="0">
            <a:spAutoFit/>
          </a:bodyPr>
          <a:lstStyle/>
          <a:p>
            <a:r>
              <a:rPr lang="en-US" sz="2400" dirty="0"/>
              <a:t>Lorentz oscillator model provides </a:t>
            </a:r>
          </a:p>
          <a:p>
            <a:pPr marL="342900" indent="-342900">
              <a:buFont typeface="Arial" panose="020B0604020202020204" pitchFamily="34" charset="0"/>
              <a:buChar char="•"/>
            </a:pPr>
            <a:r>
              <a:rPr lang="en-US" sz="2400" dirty="0"/>
              <a:t>a good description of transitions involving electrons </a:t>
            </a:r>
            <a:r>
              <a:rPr lang="en-US" sz="2400" dirty="0" err="1"/>
              <a:t>localised</a:t>
            </a:r>
            <a:r>
              <a:rPr lang="en-US" sz="2400" dirty="0"/>
              <a:t> on atoms or molecules, but </a:t>
            </a:r>
          </a:p>
          <a:p>
            <a:pPr marL="342900" indent="-342900">
              <a:buFont typeface="Arial" panose="020B0604020202020204" pitchFamily="34" charset="0"/>
              <a:buChar char="•"/>
            </a:pPr>
            <a:r>
              <a:rPr lang="en-US" sz="2400" dirty="0"/>
              <a:t>a poor description of </a:t>
            </a:r>
            <a:r>
              <a:rPr lang="en-US" sz="2400" dirty="0" err="1"/>
              <a:t>interband</a:t>
            </a:r>
            <a:r>
              <a:rPr lang="en-US" sz="2400" dirty="0"/>
              <a:t> transitions which involve </a:t>
            </a:r>
            <a:r>
              <a:rPr lang="en-US" sz="2400" dirty="0" err="1"/>
              <a:t>delocalised</a:t>
            </a:r>
            <a:r>
              <a:rPr lang="en-US" sz="2400" dirty="0"/>
              <a:t> electrons.</a:t>
            </a:r>
          </a:p>
          <a:p>
            <a:endParaRPr lang="en-US" sz="2400" dirty="0"/>
          </a:p>
          <a:p>
            <a:r>
              <a:rPr lang="en-US" sz="2400" dirty="0"/>
              <a:t>e.g. absorption spectrum of a gas consists of a series of</a:t>
            </a:r>
          </a:p>
          <a:p>
            <a:r>
              <a:rPr lang="en-US" sz="2400" dirty="0"/>
              <a:t>well defined defined peaks whereas </a:t>
            </a:r>
            <a:r>
              <a:rPr lang="en-US" sz="2400" dirty="0" err="1"/>
              <a:t>interband</a:t>
            </a:r>
            <a:r>
              <a:rPr lang="en-US" sz="2400" dirty="0"/>
              <a:t> absorption in a solid is </a:t>
            </a:r>
          </a:p>
          <a:p>
            <a:r>
              <a:rPr lang="en-US" sz="2400" dirty="0" err="1"/>
              <a:t>characterised</a:t>
            </a:r>
            <a:r>
              <a:rPr lang="en-US" sz="2400" dirty="0"/>
              <a:t> by an absorption  edge.</a:t>
            </a:r>
          </a:p>
        </p:txBody>
      </p:sp>
      <p:grpSp>
        <p:nvGrpSpPr>
          <p:cNvPr id="6" name="Group 5">
            <a:extLst>
              <a:ext uri="{FF2B5EF4-FFF2-40B4-BE49-F238E27FC236}">
                <a16:creationId xmlns:a16="http://schemas.microsoft.com/office/drawing/2014/main" id="{2239195F-016A-6F4B-93C9-23A205D5E9D1}"/>
              </a:ext>
            </a:extLst>
          </p:cNvPr>
          <p:cNvGrpSpPr/>
          <p:nvPr/>
        </p:nvGrpSpPr>
        <p:grpSpPr>
          <a:xfrm>
            <a:off x="1355439" y="4863602"/>
            <a:ext cx="9609490" cy="1569660"/>
            <a:chOff x="327849" y="4863602"/>
            <a:chExt cx="9609490" cy="1569660"/>
          </a:xfrm>
        </p:grpSpPr>
        <p:graphicFrame>
          <p:nvGraphicFramePr>
            <p:cNvPr id="2" name="Object 1"/>
            <p:cNvGraphicFramePr>
              <a:graphicFrameLocks noChangeAspect="1"/>
            </p:cNvGraphicFramePr>
            <p:nvPr/>
          </p:nvGraphicFramePr>
          <p:xfrm>
            <a:off x="6853470" y="5381254"/>
            <a:ext cx="215900" cy="203200"/>
          </p:xfrm>
          <a:graphic>
            <a:graphicData uri="http://schemas.openxmlformats.org/presentationml/2006/ole">
              <mc:AlternateContent xmlns:mc="http://schemas.openxmlformats.org/markup-compatibility/2006">
                <mc:Choice xmlns:v="urn:schemas-microsoft-com:vml" Requires="v">
                  <p:oleObj name="Equation" r:id="rId2" imgW="215900" imgH="203200" progId="Equation.DSMT4">
                    <p:embed/>
                  </p:oleObj>
                </mc:Choice>
                <mc:Fallback>
                  <p:oleObj name="Equation" r:id="rId2" imgW="215900" imgH="203200" progId="Equation.DSMT4">
                    <p:embed/>
                    <p:pic>
                      <p:nvPicPr>
                        <p:cNvPr id="2" name="Object 1"/>
                        <p:cNvPicPr/>
                        <p:nvPr/>
                      </p:nvPicPr>
                      <p:blipFill>
                        <a:blip r:embed="rId3"/>
                        <a:stretch>
                          <a:fillRect/>
                        </a:stretch>
                      </p:blipFill>
                      <p:spPr>
                        <a:xfrm>
                          <a:off x="6853470" y="5381254"/>
                          <a:ext cx="215900" cy="2032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7DD6DAA3-F904-9341-B259-75815ADD14C0}"/>
                </a:ext>
              </a:extLst>
            </p:cNvPr>
            <p:cNvSpPr txBox="1"/>
            <p:nvPr/>
          </p:nvSpPr>
          <p:spPr>
            <a:xfrm>
              <a:off x="327849" y="4863602"/>
              <a:ext cx="9609490" cy="1569660"/>
            </a:xfrm>
            <a:prstGeom prst="rect">
              <a:avLst/>
            </a:prstGeom>
            <a:noFill/>
          </p:spPr>
          <p:txBody>
            <a:bodyPr wrap="none" rtlCol="0">
              <a:spAutoFit/>
            </a:bodyPr>
            <a:lstStyle/>
            <a:p>
              <a:r>
                <a:rPr lang="en-US" sz="2400" dirty="0"/>
                <a:t>If resonant </a:t>
              </a:r>
              <a:r>
                <a:rPr lang="en-US" sz="2400" dirty="0" err="1"/>
                <a:t>interband</a:t>
              </a:r>
              <a:r>
                <a:rPr lang="en-US" sz="2400" dirty="0"/>
                <a:t> frequency is identified with </a:t>
              </a:r>
              <a:r>
                <a:rPr lang="en-US" sz="2400" i="1" dirty="0" err="1"/>
                <a:t>E</a:t>
              </a:r>
              <a:r>
                <a:rPr lang="en-US" sz="2400" i="1" baseline="-25000" dirty="0" err="1"/>
                <a:t>g</a:t>
              </a:r>
              <a:r>
                <a:rPr lang="en-US" sz="2400" i="1" baseline="-25000" dirty="0"/>
                <a:t> </a:t>
              </a:r>
              <a:r>
                <a:rPr lang="en-US" sz="2400" i="1" dirty="0"/>
                <a:t>/h</a:t>
              </a:r>
              <a:r>
                <a:rPr lang="en-US" sz="2400" dirty="0"/>
                <a:t>  then </a:t>
              </a:r>
              <a:r>
                <a:rPr lang="en-US" sz="2400" i="1" dirty="0"/>
                <a:t>n</a:t>
              </a:r>
              <a:r>
                <a:rPr lang="en-US" sz="2400" dirty="0"/>
                <a:t> varies</a:t>
              </a:r>
            </a:p>
            <a:p>
              <a:r>
                <a:rPr lang="en-US" sz="2400" dirty="0"/>
                <a:t>qualitatively as expected around this frequency but      does not – see data</a:t>
              </a:r>
            </a:p>
            <a:p>
              <a:r>
                <a:rPr lang="en-US" sz="2400" dirty="0"/>
                <a:t>for SiO</a:t>
              </a:r>
              <a:r>
                <a:rPr lang="en-US" sz="2400" baseline="-25000" dirty="0"/>
                <a:t>2</a:t>
              </a:r>
              <a:r>
                <a:rPr lang="en-US" sz="2400" dirty="0"/>
                <a:t> in section 5.1. Accurate description of </a:t>
              </a:r>
              <a:r>
                <a:rPr lang="en-US" sz="2400" dirty="0" err="1"/>
                <a:t>interband</a:t>
              </a:r>
              <a:r>
                <a:rPr lang="en-US" sz="2400" dirty="0"/>
                <a:t> transitions requires</a:t>
              </a:r>
            </a:p>
            <a:p>
              <a:r>
                <a:rPr lang="en-US" sz="2400" dirty="0"/>
                <a:t>quantum mechanical model.</a:t>
              </a:r>
            </a:p>
          </p:txBody>
        </p:sp>
      </p:grpSp>
      <p:sp>
        <p:nvSpPr>
          <p:cNvPr id="8" name="TextBox 7">
            <a:extLst>
              <a:ext uri="{FF2B5EF4-FFF2-40B4-BE49-F238E27FC236}">
                <a16:creationId xmlns:a16="http://schemas.microsoft.com/office/drawing/2014/main" id="{1F5ADC85-7D2A-604C-1694-109174EDA4EE}"/>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17843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2743201" y="4870649"/>
          <a:ext cx="6172201" cy="800100"/>
        </p:xfrm>
        <a:graphic>
          <a:graphicData uri="http://schemas.openxmlformats.org/presentationml/2006/ole">
            <mc:AlternateContent xmlns:mc="http://schemas.openxmlformats.org/markup-compatibility/2006">
              <mc:Choice xmlns:v="urn:schemas-microsoft-com:vml" Requires="v">
                <p:oleObj name="Equation" r:id="rId2" imgW="6172200" imgH="800100" progId="Equation.DSMT4">
                  <p:embed/>
                </p:oleObj>
              </mc:Choice>
              <mc:Fallback>
                <p:oleObj name="Equation" r:id="rId2" imgW="6172200" imgH="800100" progId="Equation.DSMT4">
                  <p:embed/>
                  <p:pic>
                    <p:nvPicPr>
                      <p:cNvPr id="5" name="Object 4"/>
                      <p:cNvPicPr/>
                      <p:nvPr/>
                    </p:nvPicPr>
                    <p:blipFill>
                      <a:blip r:embed="rId3"/>
                      <a:stretch>
                        <a:fillRect/>
                      </a:stretch>
                    </p:blipFill>
                    <p:spPr>
                      <a:xfrm>
                        <a:off x="2743201" y="4870649"/>
                        <a:ext cx="6172201" cy="800100"/>
                      </a:xfrm>
                      <a:prstGeom prst="rect">
                        <a:avLst/>
                      </a:prstGeom>
                    </p:spPr>
                  </p:pic>
                </p:oleObj>
              </mc:Fallback>
            </mc:AlternateContent>
          </a:graphicData>
        </a:graphic>
      </p:graphicFrame>
      <p:sp>
        <p:nvSpPr>
          <p:cNvPr id="6" name="Rectangle 5"/>
          <p:cNvSpPr/>
          <p:nvPr/>
        </p:nvSpPr>
        <p:spPr>
          <a:xfrm>
            <a:off x="1384300" y="1121754"/>
            <a:ext cx="9510164" cy="3416320"/>
          </a:xfrm>
          <a:prstGeom prst="rect">
            <a:avLst/>
          </a:prstGeom>
        </p:spPr>
        <p:txBody>
          <a:bodyPr wrap="square">
            <a:spAutoFit/>
          </a:bodyPr>
          <a:lstStyle/>
          <a:p>
            <a:r>
              <a:rPr lang="en-US" sz="2400" dirty="0"/>
              <a:t>In the transparent region the refractive index increases with increasing frequency – this is called </a:t>
            </a:r>
            <a:r>
              <a:rPr lang="en-US" sz="2400" b="1" dirty="0">
                <a:solidFill>
                  <a:srgbClr val="FF3035"/>
                </a:solidFill>
              </a:rPr>
              <a:t>normal dispersion</a:t>
            </a:r>
            <a:r>
              <a:rPr lang="en-US" sz="2400" dirty="0"/>
              <a:t>. In the highly absorbing regions </a:t>
            </a:r>
            <a:r>
              <a:rPr lang="en-US" sz="2400" i="1" dirty="0"/>
              <a:t>n </a:t>
            </a:r>
            <a:r>
              <a:rPr lang="en-US" sz="2400" dirty="0"/>
              <a:t>decreases with increasing frequency – this dispersion is described as </a:t>
            </a:r>
            <a:r>
              <a:rPr lang="en-US" sz="2400" b="1" dirty="0">
                <a:solidFill>
                  <a:srgbClr val="FF0000"/>
                </a:solidFill>
              </a:rPr>
              <a:t>anomalous</a:t>
            </a:r>
            <a:r>
              <a:rPr lang="en-US" sz="2400" dirty="0"/>
              <a:t>. </a:t>
            </a:r>
          </a:p>
          <a:p>
            <a:pPr>
              <a:lnSpc>
                <a:spcPct val="50000"/>
              </a:lnSpc>
            </a:pPr>
            <a:endParaRPr lang="en-US" sz="2400" dirty="0"/>
          </a:p>
          <a:p>
            <a:r>
              <a:rPr lang="en-US" sz="2400" dirty="0"/>
              <a:t>Dispersion in the visible part of the spectrum arises from high frequency wing of infrared absorption and low frequency wing of UV absorption. </a:t>
            </a:r>
          </a:p>
          <a:p>
            <a:pPr>
              <a:lnSpc>
                <a:spcPct val="50000"/>
              </a:lnSpc>
            </a:pPr>
            <a:endParaRPr lang="en-US" sz="2400" dirty="0"/>
          </a:p>
          <a:p>
            <a:r>
              <a:rPr lang="en-US" sz="2400" dirty="0"/>
              <a:t>Note that </a:t>
            </a:r>
            <a:r>
              <a:rPr lang="en-US" sz="2400" i="1" dirty="0"/>
              <a:t>n</a:t>
            </a:r>
            <a:r>
              <a:rPr lang="en-US" sz="2400" dirty="0"/>
              <a:t>&lt;1 at some frequencies and </a:t>
            </a:r>
            <a:r>
              <a:rPr lang="en-US" sz="2400" i="1" dirty="0" err="1"/>
              <a:t>v</a:t>
            </a:r>
            <a:r>
              <a:rPr lang="en-US" sz="2400" i="1" baseline="-25000" dirty="0" err="1"/>
              <a:t>ph</a:t>
            </a:r>
            <a:r>
              <a:rPr lang="en-US" sz="2400" i="1" dirty="0"/>
              <a:t>=</a:t>
            </a:r>
            <a:r>
              <a:rPr lang="en-US" sz="2400" i="1" dirty="0" err="1"/>
              <a:t>c/n</a:t>
            </a:r>
            <a:r>
              <a:rPr lang="en-US" sz="2400" dirty="0"/>
              <a:t>  is &gt; </a:t>
            </a:r>
            <a:r>
              <a:rPr lang="en-US" sz="2400" i="1" dirty="0"/>
              <a:t>c. </a:t>
            </a:r>
            <a:r>
              <a:rPr lang="en-US" sz="2400" dirty="0"/>
              <a:t>This does not violate relativity because signals travel at group velocity, which is  &gt; </a:t>
            </a:r>
            <a:r>
              <a:rPr lang="en-US" sz="2400" i="1" dirty="0" err="1"/>
              <a:t>v</a:t>
            </a:r>
            <a:r>
              <a:rPr lang="en-US" sz="2400" i="1" baseline="-25000" dirty="0" err="1"/>
              <a:t>ph</a:t>
            </a:r>
            <a:r>
              <a:rPr lang="en-US" sz="2400" dirty="0"/>
              <a:t>:</a:t>
            </a:r>
          </a:p>
        </p:txBody>
      </p:sp>
      <p:sp>
        <p:nvSpPr>
          <p:cNvPr id="7" name="TextBox 6">
            <a:extLst>
              <a:ext uri="{FF2B5EF4-FFF2-40B4-BE49-F238E27FC236}">
                <a16:creationId xmlns:a16="http://schemas.microsoft.com/office/drawing/2014/main" id="{CF9E6629-BF4B-73BA-1982-B55DEABA075B}"/>
              </a:ext>
            </a:extLst>
          </p:cNvPr>
          <p:cNvSpPr txBox="1"/>
          <p:nvPr/>
        </p:nvSpPr>
        <p:spPr>
          <a:xfrm>
            <a:off x="615961" y="367218"/>
            <a:ext cx="609460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ea typeface="+mn-ea"/>
                <a:cs typeface="+mn-cs"/>
              </a:rPr>
              <a:t>Dispersion</a:t>
            </a:r>
          </a:p>
        </p:txBody>
      </p:sp>
      <p:sp>
        <p:nvSpPr>
          <p:cNvPr id="3" name="TextBox 2">
            <a:extLst>
              <a:ext uri="{FF2B5EF4-FFF2-40B4-BE49-F238E27FC236}">
                <a16:creationId xmlns:a16="http://schemas.microsoft.com/office/drawing/2014/main" id="{8D3375EF-4F9D-412D-E422-04046FE50D68}"/>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1155575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05690" y="762000"/>
            <a:ext cx="8920708" cy="5524500"/>
          </a:xfrm>
          <a:prstGeom prst="rect">
            <a:avLst/>
          </a:prstGeom>
        </p:spPr>
      </p:pic>
      <p:sp>
        <p:nvSpPr>
          <p:cNvPr id="8" name="Rectangle 7"/>
          <p:cNvSpPr/>
          <p:nvPr/>
        </p:nvSpPr>
        <p:spPr>
          <a:xfrm>
            <a:off x="8001000" y="673101"/>
            <a:ext cx="2324100" cy="254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nvGraphicFramePr>
        <p:xfrm>
          <a:off x="5416551" y="2819400"/>
          <a:ext cx="711200" cy="558800"/>
        </p:xfrm>
        <a:graphic>
          <a:graphicData uri="http://schemas.openxmlformats.org/presentationml/2006/ole">
            <mc:AlternateContent xmlns:mc="http://schemas.openxmlformats.org/markup-compatibility/2006">
              <mc:Choice xmlns:v="urn:schemas-microsoft-com:vml" Requires="v">
                <p:oleObj name="Equation" r:id="rId3" imgW="711200" imgH="558800" progId="Equation.DSMT4">
                  <p:embed/>
                </p:oleObj>
              </mc:Choice>
              <mc:Fallback>
                <p:oleObj name="Equation" r:id="rId3" imgW="711200" imgH="558800" progId="Equation.DSMT4">
                  <p:embed/>
                  <p:pic>
                    <p:nvPicPr>
                      <p:cNvPr id="2" name="Object 1"/>
                      <p:cNvPicPr/>
                      <p:nvPr/>
                    </p:nvPicPr>
                    <p:blipFill>
                      <a:blip r:embed="rId4"/>
                      <a:stretch>
                        <a:fillRect/>
                      </a:stretch>
                    </p:blipFill>
                    <p:spPr>
                      <a:xfrm>
                        <a:off x="5416551" y="2819400"/>
                        <a:ext cx="711200" cy="5588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06BA338C-6944-B6EB-BC9A-F610070AFC0B}"/>
              </a:ext>
            </a:extLst>
          </p:cNvPr>
          <p:cNvSpPr txBox="1"/>
          <p:nvPr/>
        </p:nvSpPr>
        <p:spPr>
          <a:xfrm>
            <a:off x="11024244" y="0"/>
            <a:ext cx="1101264" cy="369332"/>
          </a:xfrm>
          <a:prstGeom prst="rect">
            <a:avLst/>
          </a:prstGeom>
          <a:noFill/>
        </p:spPr>
        <p:txBody>
          <a:bodyPr wrap="none" rtlCol="0">
            <a:spAutoFit/>
          </a:bodyPr>
          <a:lstStyle/>
          <a:p>
            <a:r>
              <a:rPr lang="en-GB" dirty="0"/>
              <a:t>Chapter 7</a:t>
            </a:r>
          </a:p>
        </p:txBody>
      </p:sp>
    </p:spTree>
    <p:extLst>
      <p:ext uri="{BB962C8B-B14F-4D97-AF65-F5344CB8AC3E}">
        <p14:creationId xmlns:p14="http://schemas.microsoft.com/office/powerpoint/2010/main" val="343609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614578" y="1097887"/>
            <a:ext cx="1980877" cy="77470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591596" y="1938426"/>
            <a:ext cx="8457237" cy="3046988"/>
          </a:xfrm>
          <a:prstGeom prst="rect">
            <a:avLst/>
          </a:prstGeom>
        </p:spPr>
        <p:txBody>
          <a:bodyPr wrap="square">
            <a:spAutoFit/>
          </a:bodyPr>
          <a:lstStyle/>
          <a:p>
            <a:r>
              <a:rPr lang="en-US" sz="2400" dirty="0"/>
              <a:t>The frequency-dependent complex dielectric constant</a:t>
            </a:r>
            <a:endParaRPr lang="en-US" sz="2400" i="1" dirty="0"/>
          </a:p>
          <a:p>
            <a:r>
              <a:rPr lang="en-US" sz="2400" dirty="0"/>
              <a:t>(also called relative permittivity) is directly related to the electronic and vibrational energy band structure of solids. </a:t>
            </a:r>
          </a:p>
          <a:p>
            <a:endParaRPr lang="en-US" sz="2400" dirty="0"/>
          </a:p>
          <a:p>
            <a:r>
              <a:rPr lang="en-US" sz="2400" dirty="0"/>
              <a:t>The material physics is contained in the polarization, </a:t>
            </a:r>
            <a:r>
              <a:rPr lang="en-US" sz="2400" i="1" dirty="0"/>
              <a:t>P</a:t>
            </a:r>
            <a:r>
              <a:rPr lang="en-US" sz="2400" dirty="0"/>
              <a:t> (dipole moment per unit volume) induced by an applied electric field. </a:t>
            </a:r>
          </a:p>
          <a:p>
            <a:endParaRPr lang="en-US" sz="2400" dirty="0"/>
          </a:p>
          <a:p>
            <a:endParaRPr lang="en-US" sz="2400" dirty="0"/>
          </a:p>
        </p:txBody>
      </p:sp>
      <p:sp>
        <p:nvSpPr>
          <p:cNvPr id="4" name="Rectangle 3"/>
          <p:cNvSpPr/>
          <p:nvPr/>
        </p:nvSpPr>
        <p:spPr>
          <a:xfrm>
            <a:off x="596370" y="361890"/>
            <a:ext cx="8401051" cy="461665"/>
          </a:xfrm>
          <a:prstGeom prst="rect">
            <a:avLst/>
          </a:prstGeom>
        </p:spPr>
        <p:txBody>
          <a:bodyPr wrap="square">
            <a:spAutoFit/>
          </a:bodyPr>
          <a:lstStyle/>
          <a:p>
            <a:r>
              <a:rPr lang="en-US" sz="2400" dirty="0"/>
              <a:t>Complex dielectric constant and susceptibility</a:t>
            </a:r>
          </a:p>
        </p:txBody>
      </p:sp>
      <p:graphicFrame>
        <p:nvGraphicFramePr>
          <p:cNvPr id="8" name="Object 7"/>
          <p:cNvGraphicFramePr>
            <a:graphicFrameLocks noChangeAspect="1"/>
          </p:cNvGraphicFramePr>
          <p:nvPr>
            <p:extLst>
              <p:ext uri="{D42A27DB-BD31-4B8C-83A1-F6EECF244321}">
                <p14:modId xmlns:p14="http://schemas.microsoft.com/office/powerpoint/2010/main" val="1568178966"/>
              </p:ext>
            </p:extLst>
          </p:nvPr>
        </p:nvGraphicFramePr>
        <p:xfrm>
          <a:off x="1739809" y="1256777"/>
          <a:ext cx="1746250" cy="406400"/>
        </p:xfrm>
        <a:graphic>
          <a:graphicData uri="http://schemas.openxmlformats.org/presentationml/2006/ole">
            <mc:AlternateContent xmlns:mc="http://schemas.openxmlformats.org/markup-compatibility/2006">
              <mc:Choice xmlns:v="urn:schemas-microsoft-com:vml" Requires="v">
                <p:oleObj name="Equation" r:id="rId2" imgW="1612900" imgH="406400" progId="Equation.DSMT4">
                  <p:embed/>
                </p:oleObj>
              </mc:Choice>
              <mc:Fallback>
                <p:oleObj name="Equation" r:id="rId2" imgW="1612900" imgH="406400" progId="Equation.DSMT4">
                  <p:embed/>
                  <p:pic>
                    <p:nvPicPr>
                      <p:cNvPr id="8" name="Object 7"/>
                      <p:cNvPicPr/>
                      <p:nvPr/>
                    </p:nvPicPr>
                    <p:blipFill>
                      <a:blip r:embed="rId3"/>
                      <a:stretch>
                        <a:fillRect/>
                      </a:stretch>
                    </p:blipFill>
                    <p:spPr>
                      <a:xfrm>
                        <a:off x="1739809" y="1256777"/>
                        <a:ext cx="1746250" cy="4064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146488727"/>
              </p:ext>
            </p:extLst>
          </p:nvPr>
        </p:nvGraphicFramePr>
        <p:xfrm>
          <a:off x="8447350" y="1973938"/>
          <a:ext cx="761999" cy="393700"/>
        </p:xfrm>
        <a:graphic>
          <a:graphicData uri="http://schemas.openxmlformats.org/presentationml/2006/ole">
            <mc:AlternateContent xmlns:mc="http://schemas.openxmlformats.org/markup-compatibility/2006">
              <mc:Choice xmlns:v="urn:schemas-microsoft-com:vml" Requires="v">
                <p:oleObj name="Equation" r:id="rId4" imgW="762000" imgH="393700" progId="Equation.DSMT4">
                  <p:embed/>
                </p:oleObj>
              </mc:Choice>
              <mc:Fallback>
                <p:oleObj name="Equation" r:id="rId4" imgW="762000" imgH="393700" progId="Equation.DSMT4">
                  <p:embed/>
                  <p:pic>
                    <p:nvPicPr>
                      <p:cNvPr id="3" name="Object 2"/>
                      <p:cNvPicPr/>
                      <p:nvPr/>
                    </p:nvPicPr>
                    <p:blipFill>
                      <a:blip r:embed="rId5"/>
                      <a:stretch>
                        <a:fillRect/>
                      </a:stretch>
                    </p:blipFill>
                    <p:spPr>
                      <a:xfrm>
                        <a:off x="8447350" y="1973938"/>
                        <a:ext cx="761999" cy="393700"/>
                      </a:xfrm>
                      <a:prstGeom prst="rect">
                        <a:avLst/>
                      </a:prstGeom>
                    </p:spPr>
                  </p:pic>
                </p:oleObj>
              </mc:Fallback>
            </mc:AlternateContent>
          </a:graphicData>
        </a:graphic>
      </p:graphicFrame>
      <p:grpSp>
        <p:nvGrpSpPr>
          <p:cNvPr id="9" name="Group 8"/>
          <p:cNvGrpSpPr/>
          <p:nvPr/>
        </p:nvGrpSpPr>
        <p:grpSpPr>
          <a:xfrm>
            <a:off x="1423699" y="4547027"/>
            <a:ext cx="7693667" cy="2032927"/>
            <a:chOff x="280696" y="4547026"/>
            <a:chExt cx="7693668" cy="2032927"/>
          </a:xfrm>
        </p:grpSpPr>
        <p:graphicFrame>
          <p:nvGraphicFramePr>
            <p:cNvPr id="5" name="Object 4"/>
            <p:cNvGraphicFramePr>
              <a:graphicFrameLocks noChangeAspect="1"/>
            </p:cNvGraphicFramePr>
            <p:nvPr>
              <p:extLst>
                <p:ext uri="{D42A27DB-BD31-4B8C-83A1-F6EECF244321}">
                  <p14:modId xmlns:p14="http://schemas.microsoft.com/office/powerpoint/2010/main" val="3797439090"/>
                </p:ext>
              </p:extLst>
            </p:nvPr>
          </p:nvGraphicFramePr>
          <p:xfrm>
            <a:off x="3608312" y="4556125"/>
            <a:ext cx="2738438" cy="406400"/>
          </p:xfrm>
          <a:graphic>
            <a:graphicData uri="http://schemas.openxmlformats.org/presentationml/2006/ole">
              <mc:AlternateContent xmlns:mc="http://schemas.openxmlformats.org/markup-compatibility/2006">
                <mc:Choice xmlns:v="urn:schemas-microsoft-com:vml" Requires="v">
                  <p:oleObj name="Equation" r:id="rId6" imgW="2527300" imgH="406400" progId="Equation.DSMT4">
                    <p:embed/>
                  </p:oleObj>
                </mc:Choice>
                <mc:Fallback>
                  <p:oleObj name="Equation" r:id="rId6" imgW="2527300" imgH="406400" progId="Equation.DSMT4">
                    <p:embed/>
                    <p:pic>
                      <p:nvPicPr>
                        <p:cNvPr id="5" name="Object 4"/>
                        <p:cNvPicPr/>
                        <p:nvPr/>
                      </p:nvPicPr>
                      <p:blipFill>
                        <a:blip r:embed="rId7"/>
                        <a:stretch>
                          <a:fillRect/>
                        </a:stretch>
                      </p:blipFill>
                      <p:spPr>
                        <a:xfrm>
                          <a:off x="3608312" y="4556125"/>
                          <a:ext cx="2738438" cy="406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74049046"/>
                </p:ext>
              </p:extLst>
            </p:nvPr>
          </p:nvGraphicFramePr>
          <p:xfrm>
            <a:off x="5512671" y="6038458"/>
            <a:ext cx="2312987" cy="393700"/>
          </p:xfrm>
          <a:graphic>
            <a:graphicData uri="http://schemas.openxmlformats.org/presentationml/2006/ole">
              <mc:AlternateContent xmlns:mc="http://schemas.openxmlformats.org/markup-compatibility/2006">
                <mc:Choice xmlns:v="urn:schemas-microsoft-com:vml" Requires="v">
                  <p:oleObj name="Equation" r:id="rId8" imgW="2133600" imgH="393700" progId="Equation.DSMT4">
                    <p:embed/>
                  </p:oleObj>
                </mc:Choice>
                <mc:Fallback>
                  <p:oleObj name="Equation" r:id="rId8" imgW="2133600" imgH="393700" progId="Equation.DSMT4">
                    <p:embed/>
                    <p:pic>
                      <p:nvPicPr>
                        <p:cNvPr id="6" name="Object 5"/>
                        <p:cNvPicPr/>
                        <p:nvPr/>
                      </p:nvPicPr>
                      <p:blipFill>
                        <a:blip r:embed="rId9"/>
                        <a:stretch>
                          <a:fillRect/>
                        </a:stretch>
                      </p:blipFill>
                      <p:spPr>
                        <a:xfrm>
                          <a:off x="5512671" y="6038458"/>
                          <a:ext cx="2312987" cy="3937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80424589"/>
                </p:ext>
              </p:extLst>
            </p:nvPr>
          </p:nvGraphicFramePr>
          <p:xfrm>
            <a:off x="2984614" y="5309839"/>
            <a:ext cx="1320800" cy="406400"/>
          </p:xfrm>
          <a:graphic>
            <a:graphicData uri="http://schemas.openxmlformats.org/presentationml/2006/ole">
              <mc:AlternateContent xmlns:mc="http://schemas.openxmlformats.org/markup-compatibility/2006">
                <mc:Choice xmlns:v="urn:schemas-microsoft-com:vml" Requires="v">
                  <p:oleObj name="Equation" r:id="rId10" imgW="1219200" imgH="406400" progId="Equation.DSMT4">
                    <p:embed/>
                  </p:oleObj>
                </mc:Choice>
                <mc:Fallback>
                  <p:oleObj name="Equation" r:id="rId10" imgW="1219200" imgH="406400" progId="Equation.DSMT4">
                    <p:embed/>
                    <p:pic>
                      <p:nvPicPr>
                        <p:cNvPr id="7" name="Object 6"/>
                        <p:cNvPicPr/>
                        <p:nvPr/>
                      </p:nvPicPr>
                      <p:blipFill>
                        <a:blip r:embed="rId11"/>
                        <a:stretch>
                          <a:fillRect/>
                        </a:stretch>
                      </p:blipFill>
                      <p:spPr>
                        <a:xfrm>
                          <a:off x="2984614" y="5309839"/>
                          <a:ext cx="1320800" cy="406400"/>
                        </a:xfrm>
                        <a:prstGeom prst="rect">
                          <a:avLst/>
                        </a:prstGeom>
                      </p:spPr>
                    </p:pic>
                  </p:oleObj>
                </mc:Fallback>
              </mc:AlternateContent>
            </a:graphicData>
          </a:graphic>
        </p:graphicFrame>
        <p:sp>
          <p:nvSpPr>
            <p:cNvPr id="11" name="TextBox 10"/>
            <p:cNvSpPr txBox="1"/>
            <p:nvPr/>
          </p:nvSpPr>
          <p:spPr>
            <a:xfrm>
              <a:off x="380111" y="5942311"/>
              <a:ext cx="5132560" cy="461665"/>
            </a:xfrm>
            <a:prstGeom prst="rect">
              <a:avLst/>
            </a:prstGeom>
            <a:noFill/>
          </p:spPr>
          <p:txBody>
            <a:bodyPr wrap="none" rtlCol="0">
              <a:spAutoFit/>
            </a:bodyPr>
            <a:lstStyle/>
            <a:p>
              <a:r>
                <a:rPr lang="en-US" sz="2400" dirty="0"/>
                <a:t>The </a:t>
              </a:r>
              <a:r>
                <a:rPr lang="en-US" sz="2400" b="1" dirty="0"/>
                <a:t>electric susceptibility </a:t>
              </a:r>
              <a:r>
                <a:rPr lang="en-US" sz="2400" dirty="0"/>
                <a:t>is defined by </a:t>
              </a:r>
            </a:p>
          </p:txBody>
        </p:sp>
        <p:sp>
          <p:nvSpPr>
            <p:cNvPr id="2" name="TextBox 1"/>
            <p:cNvSpPr txBox="1"/>
            <p:nvPr/>
          </p:nvSpPr>
          <p:spPr>
            <a:xfrm>
              <a:off x="280696" y="4547026"/>
              <a:ext cx="3317134" cy="1200328"/>
            </a:xfrm>
            <a:prstGeom prst="rect">
              <a:avLst/>
            </a:prstGeom>
            <a:noFill/>
          </p:spPr>
          <p:txBody>
            <a:bodyPr wrap="none" rtlCol="0">
              <a:spAutoFit/>
            </a:bodyPr>
            <a:lstStyle/>
            <a:p>
              <a:r>
                <a:rPr lang="en-US" sz="2400" dirty="0"/>
                <a:t> For an isotropic material</a:t>
              </a:r>
            </a:p>
            <a:p>
              <a:r>
                <a:rPr lang="en-US" sz="2400" dirty="0"/>
                <a:t> </a:t>
              </a:r>
            </a:p>
            <a:p>
              <a:r>
                <a:rPr lang="en-US" sz="2400" dirty="0"/>
                <a:t>                         where</a:t>
              </a:r>
            </a:p>
          </p:txBody>
        </p:sp>
        <p:sp>
          <p:nvSpPr>
            <p:cNvPr id="14" name="Rectangle 13"/>
            <p:cNvSpPr/>
            <p:nvPr/>
          </p:nvSpPr>
          <p:spPr>
            <a:xfrm>
              <a:off x="5382085" y="5880165"/>
              <a:ext cx="2592279" cy="69978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0F8ACD5A-2A92-FF46-C46D-32C22F73E197}"/>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Tree>
    <p:extLst>
      <p:ext uri="{BB962C8B-B14F-4D97-AF65-F5344CB8AC3E}">
        <p14:creationId xmlns:p14="http://schemas.microsoft.com/office/powerpoint/2010/main" val="163592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ext uri="{D42A27DB-BD31-4B8C-83A1-F6EECF244321}">
                <p14:modId xmlns:p14="http://schemas.microsoft.com/office/powerpoint/2010/main" val="3781673789"/>
              </p:ext>
            </p:extLst>
          </p:nvPr>
        </p:nvGraphicFramePr>
        <p:xfrm>
          <a:off x="2044255" y="2370257"/>
          <a:ext cx="3508375" cy="469900"/>
        </p:xfrm>
        <a:graphic>
          <a:graphicData uri="http://schemas.openxmlformats.org/presentationml/2006/ole">
            <mc:AlternateContent xmlns:mc="http://schemas.openxmlformats.org/markup-compatibility/2006">
              <mc:Choice xmlns:v="urn:schemas-microsoft-com:vml" Requires="v">
                <p:oleObj name="Equation" r:id="rId2" imgW="3238500" imgH="469900" progId="Equation.DSMT4">
                  <p:embed/>
                </p:oleObj>
              </mc:Choice>
              <mc:Fallback>
                <p:oleObj name="Equation" r:id="rId2" imgW="3238500" imgH="469900" progId="Equation.DSMT4">
                  <p:embed/>
                  <p:pic>
                    <p:nvPicPr>
                      <p:cNvPr id="12" name="Object 11"/>
                      <p:cNvPicPr/>
                      <p:nvPr/>
                    </p:nvPicPr>
                    <p:blipFill>
                      <a:blip r:embed="rId3"/>
                      <a:stretch>
                        <a:fillRect/>
                      </a:stretch>
                    </p:blipFill>
                    <p:spPr>
                      <a:xfrm>
                        <a:off x="2044255" y="2370257"/>
                        <a:ext cx="3508375" cy="4699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687185589"/>
              </p:ext>
            </p:extLst>
          </p:nvPr>
        </p:nvGraphicFramePr>
        <p:xfrm>
          <a:off x="2058537" y="3079869"/>
          <a:ext cx="3810000" cy="469900"/>
        </p:xfrm>
        <a:graphic>
          <a:graphicData uri="http://schemas.openxmlformats.org/presentationml/2006/ole">
            <mc:AlternateContent xmlns:mc="http://schemas.openxmlformats.org/markup-compatibility/2006">
              <mc:Choice xmlns:v="urn:schemas-microsoft-com:vml" Requires="v">
                <p:oleObj name="Equation" r:id="rId4" imgW="3517900" imgH="469900" progId="Equation.DSMT4">
                  <p:embed/>
                </p:oleObj>
              </mc:Choice>
              <mc:Fallback>
                <p:oleObj name="Equation" r:id="rId4" imgW="3517900" imgH="469900" progId="Equation.DSMT4">
                  <p:embed/>
                  <p:pic>
                    <p:nvPicPr>
                      <p:cNvPr id="13" name="Object 12"/>
                      <p:cNvPicPr/>
                      <p:nvPr/>
                    </p:nvPicPr>
                    <p:blipFill>
                      <a:blip r:embed="rId5"/>
                      <a:stretch>
                        <a:fillRect/>
                      </a:stretch>
                    </p:blipFill>
                    <p:spPr>
                      <a:xfrm>
                        <a:off x="2058537" y="3079869"/>
                        <a:ext cx="3810000" cy="469900"/>
                      </a:xfrm>
                      <a:prstGeom prst="rect">
                        <a:avLst/>
                      </a:prstGeom>
                    </p:spPr>
                  </p:pic>
                </p:oleObj>
              </mc:Fallback>
            </mc:AlternateContent>
          </a:graphicData>
        </a:graphic>
      </p:graphicFrame>
      <p:sp>
        <p:nvSpPr>
          <p:cNvPr id="2" name="Rectangle 1"/>
          <p:cNvSpPr/>
          <p:nvPr/>
        </p:nvSpPr>
        <p:spPr>
          <a:xfrm>
            <a:off x="1506388" y="911647"/>
            <a:ext cx="8685431" cy="1569660"/>
          </a:xfrm>
          <a:prstGeom prst="rect">
            <a:avLst/>
          </a:prstGeom>
        </p:spPr>
        <p:txBody>
          <a:bodyPr wrap="square">
            <a:spAutoFit/>
          </a:bodyPr>
          <a:lstStyle/>
          <a:p>
            <a:r>
              <a:rPr lang="en-US" sz="2400" dirty="0"/>
              <a:t>It is useful to be able to convert between      (the quantity usually derived theoretically) and      (usually measured experimentally) and vice-versa:</a:t>
            </a:r>
          </a:p>
          <a:p>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3236139070"/>
              </p:ext>
            </p:extLst>
          </p:nvPr>
        </p:nvGraphicFramePr>
        <p:xfrm>
          <a:off x="6725439" y="964905"/>
          <a:ext cx="288925" cy="363537"/>
        </p:xfrm>
        <a:graphic>
          <a:graphicData uri="http://schemas.openxmlformats.org/presentationml/2006/ole">
            <mc:AlternateContent xmlns:mc="http://schemas.openxmlformats.org/markup-compatibility/2006">
              <mc:Choice xmlns:v="urn:schemas-microsoft-com:vml" Requires="v">
                <p:oleObj name="Equation" r:id="rId6" imgW="266700" imgH="355600" progId="Equation.DSMT4">
                  <p:embed/>
                </p:oleObj>
              </mc:Choice>
              <mc:Fallback>
                <p:oleObj name="Equation" r:id="rId6" imgW="266700" imgH="355600" progId="Equation.DSMT4">
                  <p:embed/>
                  <p:pic>
                    <p:nvPicPr>
                      <p:cNvPr id="8" name="Object 7"/>
                      <p:cNvPicPr/>
                      <p:nvPr/>
                    </p:nvPicPr>
                    <p:blipFill>
                      <a:blip r:embed="rId7"/>
                      <a:stretch>
                        <a:fillRect/>
                      </a:stretch>
                    </p:blipFill>
                    <p:spPr>
                      <a:xfrm>
                        <a:off x="6725439" y="964905"/>
                        <a:ext cx="288925" cy="363537"/>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735681725"/>
              </p:ext>
            </p:extLst>
          </p:nvPr>
        </p:nvGraphicFramePr>
        <p:xfrm>
          <a:off x="4847300" y="1330747"/>
          <a:ext cx="215900" cy="304800"/>
        </p:xfrm>
        <a:graphic>
          <a:graphicData uri="http://schemas.openxmlformats.org/presentationml/2006/ole">
            <mc:AlternateContent xmlns:mc="http://schemas.openxmlformats.org/markup-compatibility/2006">
              <mc:Choice xmlns:v="urn:schemas-microsoft-com:vml" Requires="v">
                <p:oleObj name="Equation" r:id="rId8" imgW="215900" imgH="304800" progId="Equation.DSMT4">
                  <p:embed/>
                </p:oleObj>
              </mc:Choice>
              <mc:Fallback>
                <p:oleObj name="Equation" r:id="rId8" imgW="215900" imgH="304800" progId="Equation.DSMT4">
                  <p:embed/>
                  <p:pic>
                    <p:nvPicPr>
                      <p:cNvPr id="3" name="Object 2"/>
                      <p:cNvPicPr/>
                      <p:nvPr/>
                    </p:nvPicPr>
                    <p:blipFill>
                      <a:blip r:embed="rId9"/>
                      <a:stretch>
                        <a:fillRect/>
                      </a:stretch>
                    </p:blipFill>
                    <p:spPr>
                      <a:xfrm>
                        <a:off x="4847300" y="1330747"/>
                        <a:ext cx="215900" cy="304800"/>
                      </a:xfrm>
                      <a:prstGeom prst="rect">
                        <a:avLst/>
                      </a:prstGeom>
                    </p:spPr>
                  </p:pic>
                </p:oleObj>
              </mc:Fallback>
            </mc:AlternateContent>
          </a:graphicData>
        </a:graphic>
      </p:graphicFrame>
      <p:sp>
        <p:nvSpPr>
          <p:cNvPr id="14" name="Rectangle 13"/>
          <p:cNvSpPr/>
          <p:nvPr/>
        </p:nvSpPr>
        <p:spPr>
          <a:xfrm>
            <a:off x="1600520" y="2178169"/>
            <a:ext cx="5043427" cy="1536700"/>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610036" y="4011501"/>
            <a:ext cx="8992215" cy="1908682"/>
            <a:chOff x="422213" y="3294324"/>
            <a:chExt cx="8992215" cy="1908682"/>
          </a:xfrm>
        </p:grpSpPr>
        <p:graphicFrame>
          <p:nvGraphicFramePr>
            <p:cNvPr id="11" name="Object 10"/>
            <p:cNvGraphicFramePr>
              <a:graphicFrameLocks noChangeAspect="1"/>
            </p:cNvGraphicFramePr>
            <p:nvPr>
              <p:extLst>
                <p:ext uri="{D42A27DB-BD31-4B8C-83A1-F6EECF244321}">
                  <p14:modId xmlns:p14="http://schemas.microsoft.com/office/powerpoint/2010/main" val="3008892724"/>
                </p:ext>
              </p:extLst>
            </p:nvPr>
          </p:nvGraphicFramePr>
          <p:xfrm>
            <a:off x="1014245" y="4275138"/>
            <a:ext cx="6364289" cy="850900"/>
          </p:xfrm>
          <a:graphic>
            <a:graphicData uri="http://schemas.openxmlformats.org/presentationml/2006/ole">
              <mc:AlternateContent xmlns:mc="http://schemas.openxmlformats.org/markup-compatibility/2006">
                <mc:Choice xmlns:v="urn:schemas-microsoft-com:vml" Requires="v">
                  <p:oleObj name="Equation" r:id="rId10" imgW="6781800" imgH="762000" progId="Equation.DSMT4">
                    <p:embed/>
                  </p:oleObj>
                </mc:Choice>
                <mc:Fallback>
                  <p:oleObj name="Equation" r:id="rId10" imgW="6781800" imgH="762000" progId="Equation.DSMT4">
                    <p:embed/>
                    <p:pic>
                      <p:nvPicPr>
                        <p:cNvPr id="11" name="Object 10"/>
                        <p:cNvPicPr>
                          <a:picLocks noChangeAspect="1" noChangeArrowheads="1"/>
                        </p:cNvPicPr>
                        <p:nvPr/>
                      </p:nvPicPr>
                      <p:blipFill>
                        <a:blip r:embed="rId11"/>
                        <a:srcRect/>
                        <a:stretch>
                          <a:fillRect/>
                        </a:stretch>
                      </p:blipFill>
                      <p:spPr bwMode="auto">
                        <a:xfrm>
                          <a:off x="1014245" y="4275138"/>
                          <a:ext cx="6364289" cy="850900"/>
                        </a:xfrm>
                        <a:prstGeom prst="rect">
                          <a:avLst/>
                        </a:prstGeom>
                        <a:noFill/>
                      </p:spPr>
                    </p:pic>
                  </p:oleObj>
                </mc:Fallback>
              </mc:AlternateContent>
            </a:graphicData>
          </a:graphic>
        </p:graphicFrame>
        <p:sp>
          <p:nvSpPr>
            <p:cNvPr id="4" name="TextBox 3"/>
            <p:cNvSpPr txBox="1"/>
            <p:nvPr/>
          </p:nvSpPr>
          <p:spPr>
            <a:xfrm>
              <a:off x="422213" y="3294324"/>
              <a:ext cx="8992215" cy="830997"/>
            </a:xfrm>
            <a:prstGeom prst="rect">
              <a:avLst/>
            </a:prstGeom>
            <a:noFill/>
          </p:spPr>
          <p:txBody>
            <a:bodyPr wrap="none" rtlCol="0">
              <a:spAutoFit/>
            </a:bodyPr>
            <a:lstStyle/>
            <a:p>
              <a:r>
                <a:rPr lang="en-US" sz="2400" dirty="0"/>
                <a:t>From the above we can get the quadratic equations for </a:t>
              </a:r>
              <a:r>
                <a:rPr lang="en-US" sz="2400" i="1" dirty="0"/>
                <a:t>n</a:t>
              </a:r>
              <a:r>
                <a:rPr lang="en-US" sz="2400" i="1" baseline="30000" dirty="0"/>
                <a:t>2</a:t>
              </a:r>
              <a:r>
                <a:rPr lang="en-US" sz="2400" i="1" dirty="0"/>
                <a:t> </a:t>
              </a:r>
              <a:r>
                <a:rPr lang="en-US" sz="2400" dirty="0"/>
                <a:t>and       with</a:t>
              </a:r>
            </a:p>
            <a:p>
              <a:r>
                <a:rPr lang="en-US" sz="2400" dirty="0"/>
                <a:t>solutions </a:t>
              </a:r>
            </a:p>
          </p:txBody>
        </p:sp>
        <p:graphicFrame>
          <p:nvGraphicFramePr>
            <p:cNvPr id="6" name="Object 5"/>
            <p:cNvGraphicFramePr>
              <a:graphicFrameLocks noChangeAspect="1"/>
            </p:cNvGraphicFramePr>
            <p:nvPr>
              <p:extLst>
                <p:ext uri="{D42A27DB-BD31-4B8C-83A1-F6EECF244321}">
                  <p14:modId xmlns:p14="http://schemas.microsoft.com/office/powerpoint/2010/main" val="2137809218"/>
                </p:ext>
              </p:extLst>
            </p:nvPr>
          </p:nvGraphicFramePr>
          <p:xfrm>
            <a:off x="8256125" y="3296070"/>
            <a:ext cx="355601" cy="355600"/>
          </p:xfrm>
          <a:graphic>
            <a:graphicData uri="http://schemas.openxmlformats.org/presentationml/2006/ole">
              <mc:AlternateContent xmlns:mc="http://schemas.openxmlformats.org/markup-compatibility/2006">
                <mc:Choice xmlns:v="urn:schemas-microsoft-com:vml" Requires="v">
                  <p:oleObj name="Equation" r:id="rId12" imgW="355600" imgH="355600" progId="Equation.DSMT4">
                    <p:embed/>
                  </p:oleObj>
                </mc:Choice>
                <mc:Fallback>
                  <p:oleObj name="Equation" r:id="rId12" imgW="355600" imgH="355600" progId="Equation.DSMT4">
                    <p:embed/>
                    <p:pic>
                      <p:nvPicPr>
                        <p:cNvPr id="6" name="Object 5"/>
                        <p:cNvPicPr/>
                        <p:nvPr/>
                      </p:nvPicPr>
                      <p:blipFill>
                        <a:blip r:embed="rId13"/>
                        <a:stretch>
                          <a:fillRect/>
                        </a:stretch>
                      </p:blipFill>
                      <p:spPr>
                        <a:xfrm>
                          <a:off x="8256125" y="3296070"/>
                          <a:ext cx="355601" cy="355600"/>
                        </a:xfrm>
                        <a:prstGeom prst="rect">
                          <a:avLst/>
                        </a:prstGeom>
                      </p:spPr>
                    </p:pic>
                  </p:oleObj>
                </mc:Fallback>
              </mc:AlternateContent>
            </a:graphicData>
          </a:graphic>
        </p:graphicFrame>
        <p:sp>
          <p:nvSpPr>
            <p:cNvPr id="15" name="Rectangle 14"/>
            <p:cNvSpPr/>
            <p:nvPr/>
          </p:nvSpPr>
          <p:spPr>
            <a:xfrm>
              <a:off x="808498" y="4172206"/>
              <a:ext cx="6906587" cy="1030800"/>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16792B4-D264-63E5-D5C4-1EDA8D08F17A}"/>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Tree>
    <p:extLst>
      <p:ext uri="{BB962C8B-B14F-4D97-AF65-F5344CB8AC3E}">
        <p14:creationId xmlns:p14="http://schemas.microsoft.com/office/powerpoint/2010/main" val="35271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100295" y="5818520"/>
            <a:ext cx="4264420" cy="948017"/>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699520492"/>
              </p:ext>
            </p:extLst>
          </p:nvPr>
        </p:nvGraphicFramePr>
        <p:xfrm>
          <a:off x="1548319" y="1559221"/>
          <a:ext cx="3136900" cy="609600"/>
        </p:xfrm>
        <a:graphic>
          <a:graphicData uri="http://schemas.openxmlformats.org/presentationml/2006/ole">
            <mc:AlternateContent xmlns:mc="http://schemas.openxmlformats.org/markup-compatibility/2006">
              <mc:Choice xmlns:v="urn:schemas-microsoft-com:vml" Requires="v">
                <p:oleObj name="Equation" r:id="rId2" imgW="3136900" imgH="609600" progId="Equation.DSMT4">
                  <p:embed/>
                </p:oleObj>
              </mc:Choice>
              <mc:Fallback>
                <p:oleObj name="Equation" r:id="rId2" imgW="3136900" imgH="609600" progId="Equation.DSMT4">
                  <p:embed/>
                  <p:pic>
                    <p:nvPicPr>
                      <p:cNvPr id="13" name="Object 12"/>
                      <p:cNvPicPr/>
                      <p:nvPr/>
                    </p:nvPicPr>
                    <p:blipFill>
                      <a:blip r:embed="rId3"/>
                      <a:stretch>
                        <a:fillRect/>
                      </a:stretch>
                    </p:blipFill>
                    <p:spPr>
                      <a:xfrm>
                        <a:off x="1548319" y="1559221"/>
                        <a:ext cx="3136900" cy="6096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59693328"/>
              </p:ext>
            </p:extLst>
          </p:nvPr>
        </p:nvGraphicFramePr>
        <p:xfrm>
          <a:off x="7755701" y="1556226"/>
          <a:ext cx="3009900" cy="609600"/>
        </p:xfrm>
        <a:graphic>
          <a:graphicData uri="http://schemas.openxmlformats.org/presentationml/2006/ole">
            <mc:AlternateContent xmlns:mc="http://schemas.openxmlformats.org/markup-compatibility/2006">
              <mc:Choice xmlns:v="urn:schemas-microsoft-com:vml" Requires="v">
                <p:oleObj name="Equation" r:id="rId4" imgW="3009900" imgH="609600" progId="Equation.DSMT4">
                  <p:embed/>
                </p:oleObj>
              </mc:Choice>
              <mc:Fallback>
                <p:oleObj name="Equation" r:id="rId4" imgW="3009900" imgH="609600" progId="Equation.DSMT4">
                  <p:embed/>
                  <p:pic>
                    <p:nvPicPr>
                      <p:cNvPr id="14" name="Object 13"/>
                      <p:cNvPicPr/>
                      <p:nvPr/>
                    </p:nvPicPr>
                    <p:blipFill>
                      <a:blip r:embed="rId5"/>
                      <a:stretch>
                        <a:fillRect/>
                      </a:stretch>
                    </p:blipFill>
                    <p:spPr>
                      <a:xfrm>
                        <a:off x="7755701" y="1556226"/>
                        <a:ext cx="3009900" cy="609600"/>
                      </a:xfrm>
                      <a:prstGeom prst="rect">
                        <a:avLst/>
                      </a:prstGeom>
                    </p:spPr>
                  </p:pic>
                </p:oleObj>
              </mc:Fallback>
            </mc:AlternateContent>
          </a:graphicData>
        </a:graphic>
      </p:graphicFrame>
      <p:grpSp>
        <p:nvGrpSpPr>
          <p:cNvPr id="4" name="Group 3"/>
          <p:cNvGrpSpPr/>
          <p:nvPr/>
        </p:nvGrpSpPr>
        <p:grpSpPr>
          <a:xfrm>
            <a:off x="3465816" y="2933149"/>
            <a:ext cx="7704833" cy="2806700"/>
            <a:chOff x="2322815" y="2656312"/>
            <a:chExt cx="7704833" cy="2806700"/>
          </a:xfrm>
        </p:grpSpPr>
        <p:graphicFrame>
          <p:nvGraphicFramePr>
            <p:cNvPr id="15" name="Object 14"/>
            <p:cNvGraphicFramePr>
              <a:graphicFrameLocks noChangeAspect="1"/>
            </p:cNvGraphicFramePr>
            <p:nvPr/>
          </p:nvGraphicFramePr>
          <p:xfrm>
            <a:off x="2322815" y="2656312"/>
            <a:ext cx="3898900" cy="2806700"/>
          </p:xfrm>
          <a:graphic>
            <a:graphicData uri="http://schemas.openxmlformats.org/presentationml/2006/ole">
              <mc:AlternateContent xmlns:mc="http://schemas.openxmlformats.org/markup-compatibility/2006">
                <mc:Choice xmlns:v="urn:schemas-microsoft-com:vml" Requires="v">
                  <p:oleObj name="Equation" r:id="rId6" imgW="5156200" imgH="3200400" progId="Equation.3">
                    <p:embed/>
                  </p:oleObj>
                </mc:Choice>
                <mc:Fallback>
                  <p:oleObj name="Equation" r:id="rId6" imgW="5156200" imgH="3200400" progId="Equation.3">
                    <p:embed/>
                    <p:pic>
                      <p:nvPicPr>
                        <p:cNvPr id="15" name="Object 14"/>
                        <p:cNvPicPr>
                          <a:picLocks noChangeAspect="1" noChangeArrowheads="1"/>
                        </p:cNvPicPr>
                        <p:nvPr/>
                      </p:nvPicPr>
                      <p:blipFill>
                        <a:blip r:embed="rId7"/>
                        <a:srcRect/>
                        <a:stretch>
                          <a:fillRect/>
                        </a:stretch>
                      </p:blipFill>
                      <p:spPr bwMode="auto">
                        <a:xfrm>
                          <a:off x="2322815" y="2656312"/>
                          <a:ext cx="3898900" cy="2806700"/>
                        </a:xfrm>
                        <a:prstGeom prst="rect">
                          <a:avLst/>
                        </a:prstGeom>
                        <a:noFill/>
                      </p:spPr>
                    </p:pic>
                  </p:oleObj>
                </mc:Fallback>
              </mc:AlternateContent>
            </a:graphicData>
          </a:graphic>
        </p:graphicFrame>
        <p:sp>
          <p:nvSpPr>
            <p:cNvPr id="16" name="Rectangle 15"/>
            <p:cNvSpPr/>
            <p:nvPr/>
          </p:nvSpPr>
          <p:spPr>
            <a:xfrm>
              <a:off x="5876575" y="3328612"/>
              <a:ext cx="4151073" cy="461665"/>
            </a:xfrm>
            <a:prstGeom prst="rect">
              <a:avLst/>
            </a:prstGeom>
          </p:spPr>
          <p:txBody>
            <a:bodyPr wrap="none">
              <a:spAutoFit/>
            </a:bodyPr>
            <a:lstStyle/>
            <a:p>
              <a:r>
                <a:rPr lang="en-GB" sz="2400" dirty="0"/>
                <a:t>(using Binomial approximation) </a:t>
              </a:r>
            </a:p>
          </p:txBody>
        </p:sp>
      </p:grpSp>
      <p:graphicFrame>
        <p:nvGraphicFramePr>
          <p:cNvPr id="17" name="Object 16"/>
          <p:cNvGraphicFramePr>
            <a:graphicFrameLocks noChangeAspect="1"/>
          </p:cNvGraphicFramePr>
          <p:nvPr>
            <p:extLst>
              <p:ext uri="{D42A27DB-BD31-4B8C-83A1-F6EECF244321}">
                <p14:modId xmlns:p14="http://schemas.microsoft.com/office/powerpoint/2010/main" val="1513582416"/>
              </p:ext>
            </p:extLst>
          </p:nvPr>
        </p:nvGraphicFramePr>
        <p:xfrm>
          <a:off x="3412779" y="5818520"/>
          <a:ext cx="3606799" cy="838200"/>
        </p:xfrm>
        <a:graphic>
          <a:graphicData uri="http://schemas.openxmlformats.org/presentationml/2006/ole">
            <mc:AlternateContent xmlns:mc="http://schemas.openxmlformats.org/markup-compatibility/2006">
              <mc:Choice xmlns:v="urn:schemas-microsoft-com:vml" Requires="v">
                <p:oleObj name="Equation" r:id="rId8" imgW="3606800" imgH="838200" progId="Equation.DSMT4">
                  <p:embed/>
                </p:oleObj>
              </mc:Choice>
              <mc:Fallback>
                <p:oleObj name="Equation" r:id="rId8" imgW="3606800" imgH="838200" progId="Equation.DSMT4">
                  <p:embed/>
                  <p:pic>
                    <p:nvPicPr>
                      <p:cNvPr id="17" name="Object 16"/>
                      <p:cNvPicPr/>
                      <p:nvPr/>
                    </p:nvPicPr>
                    <p:blipFill>
                      <a:blip r:embed="rId9"/>
                      <a:stretch>
                        <a:fillRect/>
                      </a:stretch>
                    </p:blipFill>
                    <p:spPr>
                      <a:xfrm>
                        <a:off x="3412779" y="5818520"/>
                        <a:ext cx="3606799" cy="8382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80082719"/>
              </p:ext>
            </p:extLst>
          </p:nvPr>
        </p:nvGraphicFramePr>
        <p:xfrm>
          <a:off x="3412778" y="2233116"/>
          <a:ext cx="3654078" cy="1092200"/>
        </p:xfrm>
        <a:graphic>
          <a:graphicData uri="http://schemas.openxmlformats.org/presentationml/2006/ole">
            <mc:AlternateContent xmlns:mc="http://schemas.openxmlformats.org/markup-compatibility/2006">
              <mc:Choice xmlns:v="urn:schemas-microsoft-com:vml" Requires="v">
                <p:oleObj name="Equation" r:id="rId10" imgW="3721100" imgH="1092200" progId="Equation.DSMT4">
                  <p:embed/>
                </p:oleObj>
              </mc:Choice>
              <mc:Fallback>
                <p:oleObj name="Equation" r:id="rId10" imgW="3721100" imgH="1092200" progId="Equation.DSMT4">
                  <p:embed/>
                  <p:pic>
                    <p:nvPicPr>
                      <p:cNvPr id="3" name="Object 2"/>
                      <p:cNvPicPr/>
                      <p:nvPr/>
                    </p:nvPicPr>
                    <p:blipFill>
                      <a:blip r:embed="rId11"/>
                      <a:stretch>
                        <a:fillRect/>
                      </a:stretch>
                    </p:blipFill>
                    <p:spPr>
                      <a:xfrm>
                        <a:off x="3412778" y="2233116"/>
                        <a:ext cx="3654078" cy="10922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FD116E1-C484-CB4F-9DB7-322082A762E2}"/>
              </a:ext>
            </a:extLst>
          </p:cNvPr>
          <p:cNvSpPr txBox="1"/>
          <p:nvPr/>
        </p:nvSpPr>
        <p:spPr>
          <a:xfrm>
            <a:off x="1495257" y="2592501"/>
            <a:ext cx="1926168" cy="461665"/>
          </a:xfrm>
          <a:prstGeom prst="rect">
            <a:avLst/>
          </a:prstGeom>
          <a:noFill/>
        </p:spPr>
        <p:txBody>
          <a:bodyPr wrap="none" rtlCol="0">
            <a:spAutoFit/>
          </a:bodyPr>
          <a:lstStyle/>
          <a:p>
            <a:r>
              <a:rPr lang="en-US" sz="2400" dirty="0"/>
              <a:t>More exactly, </a:t>
            </a:r>
          </a:p>
        </p:txBody>
      </p:sp>
      <p:sp>
        <p:nvSpPr>
          <p:cNvPr id="7" name="TextBox 6">
            <a:extLst>
              <a:ext uri="{FF2B5EF4-FFF2-40B4-BE49-F238E27FC236}">
                <a16:creationId xmlns:a16="http://schemas.microsoft.com/office/drawing/2014/main" id="{EF39898D-E9EE-594F-AA18-31C31B7B19C2}"/>
              </a:ext>
            </a:extLst>
          </p:cNvPr>
          <p:cNvSpPr txBox="1"/>
          <p:nvPr/>
        </p:nvSpPr>
        <p:spPr>
          <a:xfrm>
            <a:off x="4913284" y="1654735"/>
            <a:ext cx="2835776" cy="461665"/>
          </a:xfrm>
          <a:prstGeom prst="rect">
            <a:avLst/>
          </a:prstGeom>
          <a:noFill/>
        </p:spPr>
        <p:txBody>
          <a:bodyPr wrap="none" rtlCol="0">
            <a:spAutoFit/>
          </a:bodyPr>
          <a:lstStyle/>
          <a:p>
            <a:r>
              <a:rPr lang="en-US" sz="2400" dirty="0"/>
              <a:t>and to a first approx. </a:t>
            </a:r>
          </a:p>
        </p:txBody>
      </p:sp>
      <p:sp>
        <p:nvSpPr>
          <p:cNvPr id="9" name="TextBox 8">
            <a:extLst>
              <a:ext uri="{FF2B5EF4-FFF2-40B4-BE49-F238E27FC236}">
                <a16:creationId xmlns:a16="http://schemas.microsoft.com/office/drawing/2014/main" id="{64A7E24A-FC90-42F2-9EA5-FEC71B6C3D25}"/>
              </a:ext>
            </a:extLst>
          </p:cNvPr>
          <p:cNvSpPr txBox="1"/>
          <p:nvPr/>
        </p:nvSpPr>
        <p:spPr>
          <a:xfrm>
            <a:off x="597716" y="361721"/>
            <a:ext cx="6094602" cy="461665"/>
          </a:xfrm>
          <a:prstGeom prst="rect">
            <a:avLst/>
          </a:prstGeom>
          <a:noFill/>
        </p:spPr>
        <p:txBody>
          <a:bodyPr wrap="square">
            <a:spAutoFit/>
          </a:bodyPr>
          <a:lstStyle/>
          <a:p>
            <a:r>
              <a:rPr lang="en-US" sz="2400" dirty="0"/>
              <a:t>Weakly absorbing materials</a:t>
            </a:r>
            <a:endParaRPr lang="en-GB" sz="2400" dirty="0"/>
          </a:p>
        </p:txBody>
      </p:sp>
      <p:sp>
        <p:nvSpPr>
          <p:cNvPr id="8" name="TextBox 7">
            <a:extLst>
              <a:ext uri="{FF2B5EF4-FFF2-40B4-BE49-F238E27FC236}">
                <a16:creationId xmlns:a16="http://schemas.microsoft.com/office/drawing/2014/main" id="{32DF8E68-E680-323B-16C6-039040E6C950}"/>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
        <p:nvSpPr>
          <p:cNvPr id="10" name="TextBox 9">
            <a:extLst>
              <a:ext uri="{FF2B5EF4-FFF2-40B4-BE49-F238E27FC236}">
                <a16:creationId xmlns:a16="http://schemas.microsoft.com/office/drawing/2014/main" id="{E63A1908-9B3A-6EF3-49FE-93D02BF5A47E}"/>
              </a:ext>
            </a:extLst>
          </p:cNvPr>
          <p:cNvSpPr txBox="1"/>
          <p:nvPr/>
        </p:nvSpPr>
        <p:spPr>
          <a:xfrm>
            <a:off x="1480028" y="932154"/>
            <a:ext cx="1107996" cy="461665"/>
          </a:xfrm>
          <a:prstGeom prst="rect">
            <a:avLst/>
          </a:prstGeom>
          <a:noFill/>
        </p:spPr>
        <p:txBody>
          <a:bodyPr wrap="none" rtlCol="0">
            <a:spAutoFit/>
          </a:bodyPr>
          <a:lstStyle/>
          <a:p>
            <a:r>
              <a:rPr lang="en-GB" sz="2400" i="1" dirty="0">
                <a:latin typeface="Symbol" panose="05050102010706020507" pitchFamily="18" charset="2"/>
              </a:rPr>
              <a:t>e</a:t>
            </a:r>
            <a:r>
              <a:rPr lang="en-GB" sz="2400" baseline="-25000" dirty="0"/>
              <a:t>1</a:t>
            </a:r>
            <a:r>
              <a:rPr lang="en-GB" sz="2400" dirty="0"/>
              <a:t> &gt;&gt; </a:t>
            </a:r>
            <a:r>
              <a:rPr lang="en-GB" sz="2400" i="1" dirty="0">
                <a:latin typeface="Symbol" panose="05050102010706020507" pitchFamily="18" charset="2"/>
              </a:rPr>
              <a:t>e</a:t>
            </a:r>
            <a:r>
              <a:rPr lang="en-GB" sz="2400" baseline="-25000" dirty="0"/>
              <a:t>2</a:t>
            </a:r>
            <a:endParaRPr lang="en-GB" sz="2400" dirty="0"/>
          </a:p>
        </p:txBody>
      </p:sp>
    </p:spTree>
    <p:extLst>
      <p:ext uri="{BB962C8B-B14F-4D97-AF65-F5344CB8AC3E}">
        <p14:creationId xmlns:p14="http://schemas.microsoft.com/office/powerpoint/2010/main" val="1688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40EDEFF-562C-E1B6-FA58-1A93B147B133}"/>
              </a:ext>
            </a:extLst>
          </p:cNvPr>
          <p:cNvGrpSpPr/>
          <p:nvPr/>
        </p:nvGrpSpPr>
        <p:grpSpPr>
          <a:xfrm>
            <a:off x="1596292" y="1667466"/>
            <a:ext cx="7781771" cy="1255054"/>
            <a:chOff x="1738336" y="1667466"/>
            <a:chExt cx="7781771" cy="1255054"/>
          </a:xfrm>
        </p:grpSpPr>
        <p:sp>
          <p:nvSpPr>
            <p:cNvPr id="10" name="Rectangle 9"/>
            <p:cNvSpPr/>
            <p:nvPr/>
          </p:nvSpPr>
          <p:spPr>
            <a:xfrm>
              <a:off x="1738336" y="1667466"/>
              <a:ext cx="7781771" cy="125505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029983609"/>
                </p:ext>
              </p:extLst>
            </p:nvPr>
          </p:nvGraphicFramePr>
          <p:xfrm>
            <a:off x="2093287" y="1829087"/>
            <a:ext cx="3263900" cy="939800"/>
          </p:xfrm>
          <a:graphic>
            <a:graphicData uri="http://schemas.openxmlformats.org/presentationml/2006/ole">
              <mc:AlternateContent xmlns:mc="http://schemas.openxmlformats.org/markup-compatibility/2006">
                <mc:Choice xmlns:v="urn:schemas-microsoft-com:vml" Requires="v">
                  <p:oleObj name="Equation" r:id="rId2" imgW="3263900" imgH="939800" progId="Equation.DSMT4">
                    <p:embed/>
                  </p:oleObj>
                </mc:Choice>
                <mc:Fallback>
                  <p:oleObj name="Equation" r:id="rId2" imgW="3263900" imgH="939800" progId="Equation.DSMT4">
                    <p:embed/>
                    <p:pic>
                      <p:nvPicPr>
                        <p:cNvPr id="5" name="Object 4"/>
                        <p:cNvPicPr/>
                        <p:nvPr/>
                      </p:nvPicPr>
                      <p:blipFill>
                        <a:blip r:embed="rId3"/>
                        <a:stretch>
                          <a:fillRect/>
                        </a:stretch>
                      </p:blipFill>
                      <p:spPr>
                        <a:xfrm>
                          <a:off x="2093287" y="1829087"/>
                          <a:ext cx="3263900" cy="9398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90254211"/>
                </p:ext>
              </p:extLst>
            </p:nvPr>
          </p:nvGraphicFramePr>
          <p:xfrm>
            <a:off x="5763908" y="1829087"/>
            <a:ext cx="3505200" cy="939800"/>
          </p:xfrm>
          <a:graphic>
            <a:graphicData uri="http://schemas.openxmlformats.org/presentationml/2006/ole">
              <mc:AlternateContent xmlns:mc="http://schemas.openxmlformats.org/markup-compatibility/2006">
                <mc:Choice xmlns:v="urn:schemas-microsoft-com:vml" Requires="v">
                  <p:oleObj name="Equation" r:id="rId4" imgW="3505200" imgH="939800" progId="Equation.DSMT4">
                    <p:embed/>
                  </p:oleObj>
                </mc:Choice>
                <mc:Fallback>
                  <p:oleObj name="Equation" r:id="rId4" imgW="3505200" imgH="939800" progId="Equation.DSMT4">
                    <p:embed/>
                    <p:pic>
                      <p:nvPicPr>
                        <p:cNvPr id="6" name="Object 5"/>
                        <p:cNvPicPr/>
                        <p:nvPr/>
                      </p:nvPicPr>
                      <p:blipFill>
                        <a:blip r:embed="rId5"/>
                        <a:stretch>
                          <a:fillRect/>
                        </a:stretch>
                      </p:blipFill>
                      <p:spPr>
                        <a:xfrm>
                          <a:off x="5763908" y="1829087"/>
                          <a:ext cx="3505200" cy="939800"/>
                        </a:xfrm>
                        <a:prstGeom prst="rect">
                          <a:avLst/>
                        </a:prstGeom>
                      </p:spPr>
                    </p:pic>
                  </p:oleObj>
                </mc:Fallback>
              </mc:AlternateContent>
            </a:graphicData>
          </a:graphic>
        </p:graphicFrame>
      </p:grpSp>
      <p:sp>
        <p:nvSpPr>
          <p:cNvPr id="3" name="TextBox 2">
            <a:extLst>
              <a:ext uri="{FF2B5EF4-FFF2-40B4-BE49-F238E27FC236}">
                <a16:creationId xmlns:a16="http://schemas.microsoft.com/office/drawing/2014/main" id="{423867CB-89ED-9248-8A0F-320521A11500}"/>
              </a:ext>
            </a:extLst>
          </p:cNvPr>
          <p:cNvSpPr txBox="1"/>
          <p:nvPr/>
        </p:nvSpPr>
        <p:spPr>
          <a:xfrm>
            <a:off x="597716" y="361722"/>
            <a:ext cx="6094602" cy="461665"/>
          </a:xfrm>
          <a:prstGeom prst="rect">
            <a:avLst/>
          </a:prstGeom>
          <a:noFill/>
        </p:spPr>
        <p:txBody>
          <a:bodyPr wrap="square">
            <a:spAutoFit/>
          </a:bodyPr>
          <a:lstStyle/>
          <a:p>
            <a:r>
              <a:rPr lang="en-US" sz="2400" dirty="0"/>
              <a:t>Strongly absorbing materials</a:t>
            </a:r>
            <a:endParaRPr lang="en-GB" sz="2400" dirty="0"/>
          </a:p>
        </p:txBody>
      </p:sp>
      <p:sp>
        <p:nvSpPr>
          <p:cNvPr id="2" name="TextBox 1">
            <a:extLst>
              <a:ext uri="{FF2B5EF4-FFF2-40B4-BE49-F238E27FC236}">
                <a16:creationId xmlns:a16="http://schemas.microsoft.com/office/drawing/2014/main" id="{E3E666E1-DA35-3F52-9BF4-C37B35058C00}"/>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
        <p:nvSpPr>
          <p:cNvPr id="4" name="TextBox 3">
            <a:extLst>
              <a:ext uri="{FF2B5EF4-FFF2-40B4-BE49-F238E27FC236}">
                <a16:creationId xmlns:a16="http://schemas.microsoft.com/office/drawing/2014/main" id="{0C975F00-9029-6D53-17D4-904B05000396}"/>
              </a:ext>
            </a:extLst>
          </p:cNvPr>
          <p:cNvSpPr txBox="1"/>
          <p:nvPr/>
        </p:nvSpPr>
        <p:spPr>
          <a:xfrm>
            <a:off x="1480028" y="932154"/>
            <a:ext cx="1107996" cy="461665"/>
          </a:xfrm>
          <a:prstGeom prst="rect">
            <a:avLst/>
          </a:prstGeom>
          <a:noFill/>
        </p:spPr>
        <p:txBody>
          <a:bodyPr wrap="none" rtlCol="0">
            <a:spAutoFit/>
          </a:bodyPr>
          <a:lstStyle/>
          <a:p>
            <a:r>
              <a:rPr lang="en-GB" sz="2400" i="1" dirty="0">
                <a:latin typeface="Symbol" panose="05050102010706020507" pitchFamily="18" charset="2"/>
              </a:rPr>
              <a:t>e</a:t>
            </a:r>
            <a:r>
              <a:rPr lang="en-GB" sz="2400" baseline="-25000" dirty="0"/>
              <a:t>2</a:t>
            </a:r>
            <a:r>
              <a:rPr lang="en-GB" sz="2400" dirty="0"/>
              <a:t> &gt;&gt; </a:t>
            </a:r>
            <a:r>
              <a:rPr lang="en-GB" sz="2400" i="1" dirty="0">
                <a:latin typeface="Symbol" panose="05050102010706020507" pitchFamily="18" charset="2"/>
              </a:rPr>
              <a:t>e</a:t>
            </a:r>
            <a:r>
              <a:rPr lang="en-GB" sz="2400" baseline="-25000" dirty="0"/>
              <a:t>1</a:t>
            </a:r>
            <a:endParaRPr lang="en-GB" sz="2400" dirty="0"/>
          </a:p>
        </p:txBody>
      </p:sp>
    </p:spTree>
    <p:extLst>
      <p:ext uri="{BB962C8B-B14F-4D97-AF65-F5344CB8AC3E}">
        <p14:creationId xmlns:p14="http://schemas.microsoft.com/office/powerpoint/2010/main" val="75371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B19C77-2318-35B2-AAAA-F10E1E68800B}"/>
              </a:ext>
            </a:extLst>
          </p:cNvPr>
          <p:cNvGrpSpPr/>
          <p:nvPr/>
        </p:nvGrpSpPr>
        <p:grpSpPr>
          <a:xfrm>
            <a:off x="529418" y="361722"/>
            <a:ext cx="5840583" cy="3475958"/>
            <a:chOff x="1017417" y="3161284"/>
            <a:chExt cx="5840583" cy="3475958"/>
          </a:xfrm>
        </p:grpSpPr>
        <p:sp>
          <p:nvSpPr>
            <p:cNvPr id="3" name="Rectangle 2">
              <a:extLst>
                <a:ext uri="{FF2B5EF4-FFF2-40B4-BE49-F238E27FC236}">
                  <a16:creationId xmlns:a16="http://schemas.microsoft.com/office/drawing/2014/main" id="{46EE7B87-1DA0-B49B-FAEF-AF1A1B963173}"/>
                </a:ext>
              </a:extLst>
            </p:cNvPr>
            <p:cNvSpPr/>
            <p:nvPr/>
          </p:nvSpPr>
          <p:spPr>
            <a:xfrm>
              <a:off x="2077643" y="3891009"/>
              <a:ext cx="4780357" cy="2746233"/>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 name="Object 3">
              <a:extLst>
                <a:ext uri="{FF2B5EF4-FFF2-40B4-BE49-F238E27FC236}">
                  <a16:creationId xmlns:a16="http://schemas.microsoft.com/office/drawing/2014/main" id="{A4BCBF9A-8298-810D-F875-A08F7E1F4073}"/>
                </a:ext>
              </a:extLst>
            </p:cNvPr>
            <p:cNvGraphicFramePr>
              <a:graphicFrameLocks noChangeAspect="1"/>
            </p:cNvGraphicFramePr>
            <p:nvPr/>
          </p:nvGraphicFramePr>
          <p:xfrm>
            <a:off x="2323377" y="4151236"/>
            <a:ext cx="4017963" cy="1079500"/>
          </p:xfrm>
          <a:graphic>
            <a:graphicData uri="http://schemas.openxmlformats.org/presentationml/2006/ole">
              <mc:AlternateContent xmlns:mc="http://schemas.openxmlformats.org/markup-compatibility/2006">
                <mc:Choice xmlns:v="urn:schemas-microsoft-com:vml" Requires="v">
                  <p:oleObj name="Equation" r:id="rId2" imgW="3708400" imgH="1079500" progId="Equation.DSMT4">
                    <p:embed/>
                  </p:oleObj>
                </mc:Choice>
                <mc:Fallback>
                  <p:oleObj name="Equation" r:id="rId2" imgW="3708400" imgH="1079500" progId="Equation.DSMT4">
                    <p:embed/>
                    <p:pic>
                      <p:nvPicPr>
                        <p:cNvPr id="13" name="Object 12"/>
                        <p:cNvPicPr/>
                        <p:nvPr/>
                      </p:nvPicPr>
                      <p:blipFill>
                        <a:blip r:embed="rId3"/>
                        <a:stretch>
                          <a:fillRect/>
                        </a:stretch>
                      </p:blipFill>
                      <p:spPr>
                        <a:xfrm>
                          <a:off x="2323377" y="4151236"/>
                          <a:ext cx="4017963" cy="10795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17D020EB-D20D-28DC-7246-AEFE3BAE42DA}"/>
                </a:ext>
              </a:extLst>
            </p:cNvPr>
            <p:cNvSpPr txBox="1"/>
            <p:nvPr/>
          </p:nvSpPr>
          <p:spPr>
            <a:xfrm>
              <a:off x="1017417" y="3161284"/>
              <a:ext cx="184731" cy="584775"/>
            </a:xfrm>
            <a:prstGeom prst="rect">
              <a:avLst/>
            </a:prstGeom>
            <a:noFill/>
          </p:spPr>
          <p:txBody>
            <a:bodyPr wrap="none" rtlCol="0">
              <a:spAutoFit/>
            </a:bodyPr>
            <a:lstStyle/>
            <a:p>
              <a:endParaRPr lang="en-US" sz="3200" dirty="0">
                <a:solidFill>
                  <a:srgbClr val="FF0000"/>
                </a:solidFill>
              </a:endParaRPr>
            </a:p>
          </p:txBody>
        </p:sp>
        <p:graphicFrame>
          <p:nvGraphicFramePr>
            <p:cNvPr id="6" name="Object 5">
              <a:extLst>
                <a:ext uri="{FF2B5EF4-FFF2-40B4-BE49-F238E27FC236}">
                  <a16:creationId xmlns:a16="http://schemas.microsoft.com/office/drawing/2014/main" id="{4FF38951-BADF-5270-E382-2E775455CBD4}"/>
                </a:ext>
              </a:extLst>
            </p:cNvPr>
            <p:cNvGraphicFramePr>
              <a:graphicFrameLocks noChangeAspect="1"/>
            </p:cNvGraphicFramePr>
            <p:nvPr/>
          </p:nvGraphicFramePr>
          <p:xfrm>
            <a:off x="2481263" y="5375323"/>
            <a:ext cx="3725862" cy="977900"/>
          </p:xfrm>
          <a:graphic>
            <a:graphicData uri="http://schemas.openxmlformats.org/presentationml/2006/ole">
              <mc:AlternateContent xmlns:mc="http://schemas.openxmlformats.org/markup-compatibility/2006">
                <mc:Choice xmlns:v="urn:schemas-microsoft-com:vml" Requires="v">
                  <p:oleObj name="Equation" r:id="rId4" imgW="3441700" imgH="977900" progId="Equation.DSMT4">
                    <p:embed/>
                  </p:oleObj>
                </mc:Choice>
                <mc:Fallback>
                  <p:oleObj name="Equation" r:id="rId4" imgW="3441700" imgH="977900" progId="Equation.DSMT4">
                    <p:embed/>
                    <p:pic>
                      <p:nvPicPr>
                        <p:cNvPr id="15" name="Object 14"/>
                        <p:cNvPicPr/>
                        <p:nvPr/>
                      </p:nvPicPr>
                      <p:blipFill>
                        <a:blip r:embed="rId5"/>
                        <a:stretch>
                          <a:fillRect/>
                        </a:stretch>
                      </p:blipFill>
                      <p:spPr>
                        <a:xfrm>
                          <a:off x="2481263" y="5375323"/>
                          <a:ext cx="3725862" cy="9779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3F19B304-F6F6-B361-C553-2270AC0F4F32}"/>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
        <p:nvSpPr>
          <p:cNvPr id="8" name="TextBox 7">
            <a:extLst>
              <a:ext uri="{FF2B5EF4-FFF2-40B4-BE49-F238E27FC236}">
                <a16:creationId xmlns:a16="http://schemas.microsoft.com/office/drawing/2014/main" id="{BE321148-4BFD-17A1-2E7B-97A2B1F466AE}"/>
              </a:ext>
            </a:extLst>
          </p:cNvPr>
          <p:cNvSpPr txBox="1"/>
          <p:nvPr/>
        </p:nvSpPr>
        <p:spPr>
          <a:xfrm>
            <a:off x="597716" y="361722"/>
            <a:ext cx="6094602" cy="461665"/>
          </a:xfrm>
          <a:prstGeom prst="rect">
            <a:avLst/>
          </a:prstGeom>
          <a:noFill/>
        </p:spPr>
        <p:txBody>
          <a:bodyPr wrap="square">
            <a:spAutoFit/>
          </a:bodyPr>
          <a:lstStyle/>
          <a:p>
            <a:r>
              <a:rPr lang="en-US" sz="2400" dirty="0"/>
              <a:t>Fresnel coefficients at normal incidence </a:t>
            </a:r>
          </a:p>
        </p:txBody>
      </p:sp>
    </p:spTree>
    <p:extLst>
      <p:ext uri="{BB962C8B-B14F-4D97-AF65-F5344CB8AC3E}">
        <p14:creationId xmlns:p14="http://schemas.microsoft.com/office/powerpoint/2010/main" val="26743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9387" y="215297"/>
            <a:ext cx="8915400" cy="807792"/>
          </a:xfrm>
        </p:spPr>
        <p:txBody>
          <a:bodyPr>
            <a:normAutofit/>
          </a:bodyPr>
          <a:lstStyle/>
          <a:p>
            <a:r>
              <a:rPr lang="en-US" sz="2400" dirty="0">
                <a:latin typeface="+mn-lt"/>
              </a:rPr>
              <a:t>Relative permeability</a:t>
            </a:r>
          </a:p>
        </p:txBody>
      </p:sp>
      <p:sp>
        <p:nvSpPr>
          <p:cNvPr id="5" name="Content Placeholder 2"/>
          <p:cNvSpPr>
            <a:spLocks noGrp="1"/>
          </p:cNvSpPr>
          <p:nvPr>
            <p:ph idx="1"/>
          </p:nvPr>
        </p:nvSpPr>
        <p:spPr>
          <a:xfrm>
            <a:off x="1454147" y="1057712"/>
            <a:ext cx="8915400" cy="2940807"/>
          </a:xfrm>
        </p:spPr>
        <p:txBody>
          <a:bodyPr/>
          <a:lstStyle/>
          <a:p>
            <a:pPr>
              <a:lnSpc>
                <a:spcPct val="100000"/>
              </a:lnSpc>
            </a:pPr>
            <a:r>
              <a:rPr lang="en-US" sz="2400" dirty="0"/>
              <a:t>The complex relative permeability (     ) in naturally occurring materials is generally taken as close to 1 at high frequency.</a:t>
            </a:r>
          </a:p>
          <a:p>
            <a:pPr marL="0" indent="0">
              <a:lnSpc>
                <a:spcPct val="100000"/>
              </a:lnSpc>
              <a:buNone/>
            </a:pPr>
            <a:endParaRPr lang="en-US" sz="2400" dirty="0"/>
          </a:p>
          <a:p>
            <a:pPr>
              <a:lnSpc>
                <a:spcPct val="100000"/>
              </a:lnSpc>
            </a:pPr>
            <a:r>
              <a:rPr lang="en-US" sz="2400" dirty="0"/>
              <a:t>This is because the magnetization induced by an H field cannot change quickly enough to follow the field at optical frequencies. At low frequency (&lt; 100 GHz) in magnetic materials     can however be many thousands. </a:t>
            </a:r>
          </a:p>
        </p:txBody>
      </p:sp>
      <p:graphicFrame>
        <p:nvGraphicFramePr>
          <p:cNvPr id="6" name="Object 5"/>
          <p:cNvGraphicFramePr>
            <a:graphicFrameLocks noChangeAspect="1"/>
          </p:cNvGraphicFramePr>
          <p:nvPr>
            <p:extLst>
              <p:ext uri="{D42A27DB-BD31-4B8C-83A1-F6EECF244321}">
                <p14:modId xmlns:p14="http://schemas.microsoft.com/office/powerpoint/2010/main" val="1604699812"/>
              </p:ext>
            </p:extLst>
          </p:nvPr>
        </p:nvGraphicFramePr>
        <p:xfrm>
          <a:off x="6192972" y="1083364"/>
          <a:ext cx="317500" cy="457200"/>
        </p:xfrm>
        <a:graphic>
          <a:graphicData uri="http://schemas.openxmlformats.org/presentationml/2006/ole">
            <mc:AlternateContent xmlns:mc="http://schemas.openxmlformats.org/markup-compatibility/2006">
              <mc:Choice xmlns:v="urn:schemas-microsoft-com:vml" Requires="v">
                <p:oleObj name="Equation" r:id="rId2" imgW="317500" imgH="457200" progId="Equation.DSMT4">
                  <p:embed/>
                </p:oleObj>
              </mc:Choice>
              <mc:Fallback>
                <p:oleObj name="Equation" r:id="rId2" imgW="317500" imgH="457200" progId="Equation.DSMT4">
                  <p:embed/>
                  <p:pic>
                    <p:nvPicPr>
                      <p:cNvPr id="6" name="Object 5"/>
                      <p:cNvPicPr/>
                      <p:nvPr/>
                    </p:nvPicPr>
                    <p:blipFill>
                      <a:blip r:embed="rId3"/>
                      <a:stretch>
                        <a:fillRect/>
                      </a:stretch>
                    </p:blipFill>
                    <p:spPr>
                      <a:xfrm>
                        <a:off x="6192972" y="1083364"/>
                        <a:ext cx="317500" cy="457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17029894"/>
              </p:ext>
            </p:extLst>
          </p:nvPr>
        </p:nvGraphicFramePr>
        <p:xfrm>
          <a:off x="7819113" y="3150424"/>
          <a:ext cx="317500" cy="457200"/>
        </p:xfrm>
        <a:graphic>
          <a:graphicData uri="http://schemas.openxmlformats.org/presentationml/2006/ole">
            <mc:AlternateContent xmlns:mc="http://schemas.openxmlformats.org/markup-compatibility/2006">
              <mc:Choice xmlns:v="urn:schemas-microsoft-com:vml" Requires="v">
                <p:oleObj name="Equation" r:id="rId2" imgW="317500" imgH="457200" progId="Equation.DSMT4">
                  <p:embed/>
                </p:oleObj>
              </mc:Choice>
              <mc:Fallback>
                <p:oleObj name="Equation" r:id="rId2" imgW="317500" imgH="457200" progId="Equation.DSMT4">
                  <p:embed/>
                  <p:pic>
                    <p:nvPicPr>
                      <p:cNvPr id="7" name="Object 6"/>
                      <p:cNvPicPr/>
                      <p:nvPr/>
                    </p:nvPicPr>
                    <p:blipFill>
                      <a:blip r:embed="rId3"/>
                      <a:stretch>
                        <a:fillRect/>
                      </a:stretch>
                    </p:blipFill>
                    <p:spPr>
                      <a:xfrm>
                        <a:off x="7819113" y="3150424"/>
                        <a:ext cx="317500" cy="457200"/>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C2F0A9F1-92A5-5217-6ED1-9E2656194C78}"/>
              </a:ext>
            </a:extLst>
          </p:cNvPr>
          <p:cNvGrpSpPr/>
          <p:nvPr/>
        </p:nvGrpSpPr>
        <p:grpSpPr>
          <a:xfrm>
            <a:off x="1619439" y="4157686"/>
            <a:ext cx="9362325" cy="1938992"/>
            <a:chOff x="1628404" y="4193546"/>
            <a:chExt cx="9362325" cy="1938992"/>
          </a:xfrm>
        </p:grpSpPr>
        <p:sp>
          <p:nvSpPr>
            <p:cNvPr id="3" name="TextBox 2"/>
            <p:cNvSpPr txBox="1"/>
            <p:nvPr/>
          </p:nvSpPr>
          <p:spPr>
            <a:xfrm>
              <a:off x="1628404" y="4193546"/>
              <a:ext cx="9362325" cy="1938992"/>
            </a:xfrm>
            <a:prstGeom prst="rect">
              <a:avLst/>
            </a:prstGeom>
            <a:noFill/>
          </p:spPr>
          <p:txBody>
            <a:bodyPr wrap="square" rtlCol="0">
              <a:spAutoFit/>
            </a:bodyPr>
            <a:lstStyle/>
            <a:p>
              <a:r>
                <a:rPr lang="en-US" sz="2400" dirty="0"/>
                <a:t>There are exceptions, particularly a class of artificial metal-dielectric composite materials that are structured on a sub-wavelength length scale and known as  </a:t>
              </a:r>
              <a:r>
                <a:rPr lang="en-US" sz="2400" dirty="0" err="1"/>
                <a:t>metamaterials</a:t>
              </a:r>
              <a:r>
                <a:rPr lang="en-US" sz="2400" dirty="0"/>
                <a:t> (see lecture 11) and superconductors (for which             ).</a:t>
              </a:r>
            </a:p>
            <a:p>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3171961797"/>
                </p:ext>
              </p:extLst>
            </p:nvPr>
          </p:nvGraphicFramePr>
          <p:xfrm>
            <a:off x="2523586" y="5280333"/>
            <a:ext cx="774700" cy="457200"/>
          </p:xfrm>
          <a:graphic>
            <a:graphicData uri="http://schemas.openxmlformats.org/presentationml/2006/ole">
              <mc:AlternateContent xmlns:mc="http://schemas.openxmlformats.org/markup-compatibility/2006">
                <mc:Choice xmlns:v="urn:schemas-microsoft-com:vml" Requires="v">
                  <p:oleObj name="Equation" r:id="rId4" imgW="774700" imgH="457200" progId="Equation.3">
                    <p:embed/>
                  </p:oleObj>
                </mc:Choice>
                <mc:Fallback>
                  <p:oleObj name="Equation" r:id="rId4" imgW="774700" imgH="457200" progId="Equation.3">
                    <p:embed/>
                    <p:pic>
                      <p:nvPicPr>
                        <p:cNvPr id="8" name="Object 7"/>
                        <p:cNvPicPr/>
                        <p:nvPr/>
                      </p:nvPicPr>
                      <p:blipFill>
                        <a:blip r:embed="rId5"/>
                        <a:stretch>
                          <a:fillRect/>
                        </a:stretch>
                      </p:blipFill>
                      <p:spPr>
                        <a:xfrm>
                          <a:off x="2523586" y="5280333"/>
                          <a:ext cx="774700" cy="457200"/>
                        </a:xfrm>
                        <a:prstGeom prst="rect">
                          <a:avLst/>
                        </a:prstGeom>
                      </p:spPr>
                    </p:pic>
                  </p:oleObj>
                </mc:Fallback>
              </mc:AlternateContent>
            </a:graphicData>
          </a:graphic>
        </p:graphicFrame>
      </p:grpSp>
      <p:sp>
        <p:nvSpPr>
          <p:cNvPr id="9" name="TextBox 8">
            <a:extLst>
              <a:ext uri="{FF2B5EF4-FFF2-40B4-BE49-F238E27FC236}">
                <a16:creationId xmlns:a16="http://schemas.microsoft.com/office/drawing/2014/main" id="{2FC7EA00-3C64-EC87-080D-FF441DC2646C}"/>
              </a:ext>
            </a:extLst>
          </p:cNvPr>
          <p:cNvSpPr txBox="1"/>
          <p:nvPr/>
        </p:nvSpPr>
        <p:spPr>
          <a:xfrm>
            <a:off x="11024244" y="0"/>
            <a:ext cx="1101264" cy="369332"/>
          </a:xfrm>
          <a:prstGeom prst="rect">
            <a:avLst/>
          </a:prstGeom>
          <a:noFill/>
        </p:spPr>
        <p:txBody>
          <a:bodyPr wrap="none" rtlCol="0">
            <a:spAutoFit/>
          </a:bodyPr>
          <a:lstStyle/>
          <a:p>
            <a:r>
              <a:rPr lang="en-GB" dirty="0"/>
              <a:t>Chapter 5</a:t>
            </a:r>
          </a:p>
        </p:txBody>
      </p:sp>
    </p:spTree>
    <p:extLst>
      <p:ext uri="{BB962C8B-B14F-4D97-AF65-F5344CB8AC3E}">
        <p14:creationId xmlns:p14="http://schemas.microsoft.com/office/powerpoint/2010/main" val="266816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574" y="238607"/>
            <a:ext cx="10515600" cy="747013"/>
          </a:xfrm>
        </p:spPr>
        <p:txBody>
          <a:bodyPr>
            <a:normAutofit/>
          </a:bodyPr>
          <a:lstStyle/>
          <a:p>
            <a:r>
              <a:rPr lang="en-US" sz="2400" dirty="0">
                <a:latin typeface="+mn-lt"/>
              </a:rPr>
              <a:t>Lorentz oscillator model</a:t>
            </a:r>
          </a:p>
        </p:txBody>
      </p:sp>
      <p:sp>
        <p:nvSpPr>
          <p:cNvPr id="3" name="Content Placeholder 2"/>
          <p:cNvSpPr>
            <a:spLocks noGrp="1"/>
          </p:cNvSpPr>
          <p:nvPr>
            <p:ph idx="1"/>
          </p:nvPr>
        </p:nvSpPr>
        <p:spPr>
          <a:xfrm>
            <a:off x="1774210" y="1084235"/>
            <a:ext cx="9017514" cy="5441632"/>
          </a:xfrm>
        </p:spPr>
        <p:txBody>
          <a:bodyPr/>
          <a:lstStyle/>
          <a:p>
            <a:pPr marL="0" indent="0">
              <a:buNone/>
            </a:pPr>
            <a:r>
              <a:rPr lang="en-US" sz="2400" dirty="0"/>
              <a:t>Describes propagation of light in insulators by assuming that matter can be treated as a collection of atomic, molecular and vibrational oscillators.</a:t>
            </a:r>
          </a:p>
          <a:p>
            <a:pPr marL="0" indent="0">
              <a:buNone/>
            </a:pPr>
            <a:endParaRPr lang="en-US" sz="2400" dirty="0"/>
          </a:p>
          <a:p>
            <a:pPr marL="0" indent="0">
              <a:buNone/>
            </a:pPr>
            <a:endParaRPr lang="is-IS" sz="2400" dirty="0"/>
          </a:p>
          <a:p>
            <a:pPr marL="0" indent="0">
              <a:buNone/>
            </a:pPr>
            <a:r>
              <a:rPr lang="en-US" sz="2400" dirty="0"/>
              <a:t>.</a:t>
            </a:r>
          </a:p>
        </p:txBody>
      </p:sp>
      <p:grpSp>
        <p:nvGrpSpPr>
          <p:cNvPr id="7" name="Group 6">
            <a:extLst>
              <a:ext uri="{FF2B5EF4-FFF2-40B4-BE49-F238E27FC236}">
                <a16:creationId xmlns:a16="http://schemas.microsoft.com/office/drawing/2014/main" id="{BE780971-13A4-CC42-9D38-41A0A67A2FB7}"/>
              </a:ext>
            </a:extLst>
          </p:cNvPr>
          <p:cNvGrpSpPr/>
          <p:nvPr/>
        </p:nvGrpSpPr>
        <p:grpSpPr>
          <a:xfrm>
            <a:off x="1774215" y="2242998"/>
            <a:ext cx="9276477" cy="4423429"/>
            <a:chOff x="631214" y="2328341"/>
            <a:chExt cx="9276477" cy="4423429"/>
          </a:xfrm>
        </p:grpSpPr>
        <p:pic>
          <p:nvPicPr>
            <p:cNvPr id="4" name="Picture 3"/>
            <p:cNvPicPr>
              <a:picLocks noChangeAspect="1"/>
            </p:cNvPicPr>
            <p:nvPr/>
          </p:nvPicPr>
          <p:blipFill rotWithShape="1">
            <a:blip r:embed="rId2"/>
            <a:srcRect t="9560" b="9279"/>
            <a:stretch/>
          </p:blipFill>
          <p:spPr>
            <a:xfrm>
              <a:off x="5194300" y="4445000"/>
              <a:ext cx="3028128" cy="2133600"/>
            </a:xfrm>
            <a:prstGeom prst="rect">
              <a:avLst/>
            </a:prstGeom>
          </p:spPr>
        </p:pic>
        <p:sp>
          <p:nvSpPr>
            <p:cNvPr id="21" name="Rectangle 20"/>
            <p:cNvSpPr/>
            <p:nvPr/>
          </p:nvSpPr>
          <p:spPr>
            <a:xfrm>
              <a:off x="631214" y="2328341"/>
              <a:ext cx="8779486" cy="3477875"/>
            </a:xfrm>
            <a:prstGeom prst="rect">
              <a:avLst/>
            </a:prstGeom>
          </p:spPr>
          <p:txBody>
            <a:bodyPr wrap="square">
              <a:spAutoFit/>
            </a:bodyPr>
            <a:lstStyle/>
            <a:p>
              <a:r>
                <a:rPr lang="en-GB" sz="2400" b="1" dirty="0"/>
                <a:t>Atomic oscillator</a:t>
              </a:r>
            </a:p>
            <a:p>
              <a:r>
                <a:rPr lang="en-GB" sz="2400" dirty="0"/>
                <a:t>The electrons and the nucleus form a dipole.  During oscillations, the nucleus remains nearly stationary due to its heavy mass. We start by assuming that only a single bound electron oscillates.</a:t>
              </a:r>
            </a:p>
            <a:p>
              <a:r>
                <a:rPr lang="en-GB" sz="2400" dirty="0"/>
                <a:t>If the electron has mass </a:t>
              </a:r>
              <a:r>
                <a:rPr lang="en-GB" sz="2400" i="1" dirty="0" err="1"/>
                <a:t>m</a:t>
              </a:r>
              <a:r>
                <a:rPr lang="en-GB" sz="2400" i="1" baseline="-25000" dirty="0" err="1"/>
                <a:t>o</a:t>
              </a:r>
              <a:r>
                <a:rPr lang="en-GB" sz="2400" dirty="0"/>
                <a:t> and the spring constant is </a:t>
              </a:r>
              <a:r>
                <a:rPr lang="en-GB" sz="2400" i="1" dirty="0"/>
                <a:t>K</a:t>
              </a:r>
              <a:r>
                <a:rPr lang="en-GB" sz="2400" i="1" baseline="-25000" dirty="0"/>
                <a:t>s</a:t>
              </a:r>
              <a:r>
                <a:rPr lang="en-GB" sz="2400" dirty="0"/>
                <a:t> the natural frequency is  </a:t>
              </a:r>
            </a:p>
            <a:p>
              <a:endParaRPr lang="en-GB" sz="2400" dirty="0"/>
            </a:p>
            <a:p>
              <a:r>
                <a:rPr lang="en-GB" sz="2400" dirty="0"/>
                <a:t> </a:t>
              </a:r>
            </a:p>
            <a:p>
              <a:endParaRPr lang="en-GB" sz="2400" dirty="0"/>
            </a:p>
          </p:txBody>
        </p:sp>
        <p:graphicFrame>
          <p:nvGraphicFramePr>
            <p:cNvPr id="22" name="Object 21"/>
            <p:cNvGraphicFramePr>
              <a:graphicFrameLocks noChangeAspect="1"/>
            </p:cNvGraphicFramePr>
            <p:nvPr/>
          </p:nvGraphicFramePr>
          <p:xfrm>
            <a:off x="3146424" y="4606925"/>
            <a:ext cx="2324100" cy="876300"/>
          </p:xfrm>
          <a:graphic>
            <a:graphicData uri="http://schemas.openxmlformats.org/presentationml/2006/ole">
              <mc:AlternateContent xmlns:mc="http://schemas.openxmlformats.org/markup-compatibility/2006">
                <mc:Choice xmlns:v="urn:schemas-microsoft-com:vml" Requires="v">
                  <p:oleObj name="Equation" r:id="rId3" imgW="2324100" imgH="876300" progId="Equation.DSMT4">
                    <p:embed/>
                  </p:oleObj>
                </mc:Choice>
                <mc:Fallback>
                  <p:oleObj name="Equation" r:id="rId3" imgW="2324100" imgH="876300" progId="Equation.DSMT4">
                    <p:embed/>
                    <p:pic>
                      <p:nvPicPr>
                        <p:cNvPr id="22" name="Object 21"/>
                        <p:cNvPicPr/>
                        <p:nvPr/>
                      </p:nvPicPr>
                      <p:blipFill>
                        <a:blip r:embed="rId4"/>
                        <a:stretch>
                          <a:fillRect/>
                        </a:stretch>
                      </p:blipFill>
                      <p:spPr>
                        <a:xfrm>
                          <a:off x="3146424" y="4606925"/>
                          <a:ext cx="2324100" cy="876300"/>
                        </a:xfrm>
                        <a:prstGeom prst="rect">
                          <a:avLst/>
                        </a:prstGeom>
                      </p:spPr>
                    </p:pic>
                  </p:oleObj>
                </mc:Fallback>
              </mc:AlternateContent>
            </a:graphicData>
          </a:graphic>
        </p:graphicFrame>
        <p:sp>
          <p:nvSpPr>
            <p:cNvPr id="5" name="Rectangle 4"/>
            <p:cNvSpPr/>
            <p:nvPr/>
          </p:nvSpPr>
          <p:spPr>
            <a:xfrm>
              <a:off x="703924" y="5806216"/>
              <a:ext cx="4953000" cy="830997"/>
            </a:xfrm>
            <a:prstGeom prst="rect">
              <a:avLst/>
            </a:prstGeom>
          </p:spPr>
          <p:txBody>
            <a:bodyPr>
              <a:spAutoFit/>
            </a:bodyPr>
            <a:lstStyle/>
            <a:p>
              <a:r>
                <a:rPr lang="en-GB" sz="2400" dirty="0"/>
                <a:t>Typical frequencies 10</a:t>
              </a:r>
              <a:r>
                <a:rPr lang="en-GB" sz="2400" baseline="30000" dirty="0"/>
                <a:t>15</a:t>
              </a:r>
              <a:r>
                <a:rPr lang="en-GB" sz="2400" dirty="0"/>
                <a:t>-10</a:t>
              </a:r>
              <a:r>
                <a:rPr lang="en-GB" sz="2400" baseline="30000" dirty="0"/>
                <a:t>16</a:t>
              </a:r>
              <a:r>
                <a:rPr lang="en-GB" sz="2400" dirty="0"/>
                <a:t> Hz (visible – UV)</a:t>
              </a:r>
            </a:p>
          </p:txBody>
        </p:sp>
        <p:sp>
          <p:nvSpPr>
            <p:cNvPr id="6" name="TextBox 5"/>
            <p:cNvSpPr txBox="1"/>
            <p:nvPr/>
          </p:nvSpPr>
          <p:spPr>
            <a:xfrm>
              <a:off x="7597744" y="5828440"/>
              <a:ext cx="2309947" cy="923330"/>
            </a:xfrm>
            <a:prstGeom prst="rect">
              <a:avLst/>
            </a:prstGeom>
            <a:noFill/>
          </p:spPr>
          <p:txBody>
            <a:bodyPr wrap="none" rtlCol="0">
              <a:spAutoFit/>
            </a:bodyPr>
            <a:lstStyle/>
            <a:p>
              <a:r>
                <a:rPr lang="en-US" dirty="0"/>
                <a:t>If optically  anisotropic</a:t>
              </a:r>
            </a:p>
            <a:p>
              <a:r>
                <a:rPr lang="en-US" dirty="0"/>
                <a:t>then : K</a:t>
              </a:r>
              <a:r>
                <a:rPr lang="en-US" baseline="-25000" dirty="0"/>
                <a:t>s</a:t>
              </a:r>
              <a:r>
                <a:rPr lang="en-US" dirty="0"/>
                <a:t> depends on </a:t>
              </a:r>
            </a:p>
            <a:p>
              <a:r>
                <a:rPr lang="en-US" dirty="0"/>
                <a:t>direction</a:t>
              </a:r>
            </a:p>
          </p:txBody>
        </p:sp>
      </p:grpSp>
      <p:sp>
        <p:nvSpPr>
          <p:cNvPr id="8" name="TextBox 7">
            <a:extLst>
              <a:ext uri="{FF2B5EF4-FFF2-40B4-BE49-F238E27FC236}">
                <a16:creationId xmlns:a16="http://schemas.microsoft.com/office/drawing/2014/main" id="{AA50EF9C-8F8D-8EA7-EE85-52D5EB1BA3F5}"/>
              </a:ext>
            </a:extLst>
          </p:cNvPr>
          <p:cNvSpPr txBox="1"/>
          <p:nvPr/>
        </p:nvSpPr>
        <p:spPr>
          <a:xfrm>
            <a:off x="11024244" y="0"/>
            <a:ext cx="1101264" cy="369332"/>
          </a:xfrm>
          <a:prstGeom prst="rect">
            <a:avLst/>
          </a:prstGeom>
          <a:noFill/>
        </p:spPr>
        <p:txBody>
          <a:bodyPr wrap="none" rtlCol="0">
            <a:spAutoFit/>
          </a:bodyPr>
          <a:lstStyle/>
          <a:p>
            <a:r>
              <a:rPr lang="en-GB" dirty="0"/>
              <a:t>Chapter 6</a:t>
            </a:r>
          </a:p>
        </p:txBody>
      </p:sp>
    </p:spTree>
    <p:extLst>
      <p:ext uri="{BB962C8B-B14F-4D97-AF65-F5344CB8AC3E}">
        <p14:creationId xmlns:p14="http://schemas.microsoft.com/office/powerpoint/2010/main" val="11341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7e3d22-4ea1-422d-b0ad-8fcc89406b9e}" enabled="0" method="" siteId="{377e3d22-4ea1-422d-b0ad-8fcc89406b9e}" removed="1"/>
</clbl:labelList>
</file>

<file path=docProps/app.xml><?xml version="1.0" encoding="utf-8"?>
<Properties xmlns="http://schemas.openxmlformats.org/officeDocument/2006/extended-properties" xmlns:vt="http://schemas.openxmlformats.org/officeDocument/2006/docPropsVTypes">
  <TotalTime>675</TotalTime>
  <Words>1560</Words>
  <Application>Microsoft Office PowerPoint</Application>
  <PresentationFormat>Widescreen</PresentationFormat>
  <Paragraphs>206</Paragraphs>
  <Slides>27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6" baseType="lpstr">
      <vt:lpstr>Arial</vt:lpstr>
      <vt:lpstr>Calibri</vt:lpstr>
      <vt:lpstr>Calibri Light</vt:lpstr>
      <vt:lpstr>Cambria Math</vt:lpstr>
      <vt:lpstr>Helvetica Neue</vt:lpstr>
      <vt:lpstr>Symbol</vt:lpstr>
      <vt:lpstr>Times New Roman</vt:lpstr>
      <vt:lpstr>Office Theme</vt:lpstr>
      <vt:lpstr>Equation</vt:lpstr>
      <vt:lpstr>PowerPoint Presentation</vt:lpstr>
      <vt:lpstr>Optical Coefficients</vt:lpstr>
      <vt:lpstr>PowerPoint Presentation</vt:lpstr>
      <vt:lpstr>PowerPoint Presentation</vt:lpstr>
      <vt:lpstr>PowerPoint Presentation</vt:lpstr>
      <vt:lpstr>PowerPoint Presentation</vt:lpstr>
      <vt:lpstr>PowerPoint Presentation</vt:lpstr>
      <vt:lpstr>Relative permeability</vt:lpstr>
      <vt:lpstr>Lorentz oscillator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resonances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PH30077 part II</dc:title>
  <dc:creator>Daniel Wolverson</dc:creator>
  <cp:lastModifiedBy>Daniel Wolverson</cp:lastModifiedBy>
  <cp:revision>55</cp:revision>
  <dcterms:created xsi:type="dcterms:W3CDTF">2023-12-14T09:52:10Z</dcterms:created>
  <dcterms:modified xsi:type="dcterms:W3CDTF">2025-09-19T13:46:34Z</dcterms:modified>
</cp:coreProperties>
</file>